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ioOM302FNg3lHji5SOzoMMgmp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2FA335-4CE9-40DE-AFC3-4C2843545247}">
  <a:tblStyle styleId="{F02FA335-4CE9-40DE-AFC3-4C28435452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60" d="100"/>
          <a:sy n="160" d="100"/>
        </p:scale>
        <p:origin x="2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3007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8" name="Google Shape;27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9" name="Google Shape;29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0" name="Google Shape;32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1" name="Google Shape;34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3" name="Google Shape;36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6" name="Google Shape;38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7" name="Google Shape;40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8" name="Google Shape;428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8" name="Google Shape;44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9" name="Google Shape;469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0" name="Google Shape;490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3463e446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9" name="Google Shape;509;ga3463e44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3463e446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35" name="Google Shape;535;ga3463e446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3463e446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54" name="Google Shape;554;ga3463e446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463e446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73" name="Google Shape;573;ga3463e446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3463e446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92" name="Google Shape;592;ga3463e446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3463e446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1" name="Google Shape;611;ga3463e446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3463e446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30" name="Google Shape;630;ga3463e446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3463e446d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55" name="Google Shape;655;ga3463e446d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5" name="Google Shape;6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3463e446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ga3463e446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3463e446d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1" name="Google Shape;721;ga3463e446d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3463e446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ga3463e446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9" name="Google Shape;75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5" name="Google Shape;79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a3463e446d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2" name="Google Shape;832;ga3463e446d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6" name="Google Shape;12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a3463e446d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ga3463e446d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a3463e446d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0" name="Google Shape;890;ga3463e446d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3" name="Google Shape;913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3" name="Google Shape;933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3463e446d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ga3463e446d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1" name="Google Shape;971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a3463e446d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8" name="Google Shape;1008;ga3463e446d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7" name="Google Shape;1027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7" name="Google Shape;1047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7" name="Google Shape;1087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6" name="Google Shape;1106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6" name="Google Shape;1126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0" name="Google Shape;1150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3" name="Google Shape;1173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6" name="Google Shape;1196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6" name="Google Shape;1226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4" name="Google Shape;1254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5" name="Google Shape;1315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3463e446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3" name="Google Shape;193;ga3463e446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8" name="Google Shape;1338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3" name="Google Shape;1363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2" name="Google Shape;1382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5" name="Google Shape;1405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3" name="Google Shape;1423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2" name="Google Shape;1462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5" name="Google Shape;1485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4" name="Google Shape;1504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5" name="Google Shape;1525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6" name="Google Shape;1546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5" name="Google Shape;1565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4" name="Google Shape;1584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3" name="Google Shape;1603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2" name="Google Shape;1622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1" name="Google Shape;1641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1" name="Google Shape;166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7" name="Google Shape;23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7" name="Google Shape;25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mGJGSCVZLI&amp;feature=emb_log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3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3998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1588551" y="594044"/>
            <a:ext cx="2873312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linss@ntou.edu.tw</a:t>
            </a: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0" name="Google Shape;90;p33" descr="D:\Downloads\mail-14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8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3" descr="D:\Downloads\111-1114675_user-login-person-man-enter-person-login-ico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11" y="200053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3"/>
          <p:cNvSpPr txBox="1">
            <a:spLocks noGrp="1"/>
          </p:cNvSpPr>
          <p:nvPr>
            <p:ph type="subTitle" idx="1"/>
          </p:nvPr>
        </p:nvSpPr>
        <p:spPr>
          <a:xfrm>
            <a:off x="1588551" y="189550"/>
            <a:ext cx="17871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366092"/>
                </a:solidFill>
              </a:rPr>
              <a:t>Shih-Syun Lin</a:t>
            </a:r>
            <a:endParaRPr sz="1800">
              <a:solidFill>
                <a:srgbClr val="366092"/>
              </a:solidFill>
            </a:endParaRPr>
          </a:p>
        </p:txBody>
      </p:sp>
      <p:pic>
        <p:nvPicPr>
          <p:cNvPr id="93" name="Google Shape;93;p33" descr="D:\Downloads\111-1114675_user-login-person-man-enter-person-login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9207" y="4241152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3"/>
          <p:cNvSpPr txBox="1">
            <a:spLocks noGrp="1"/>
          </p:cNvSpPr>
          <p:nvPr>
            <p:ph type="subTitle" idx="1"/>
          </p:nvPr>
        </p:nvSpPr>
        <p:spPr>
          <a:xfrm>
            <a:off x="2831729" y="4230624"/>
            <a:ext cx="32214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Yen-Yi Chen 陳彥沂</a:t>
            </a:r>
            <a:endParaRPr sz="1800">
              <a:solidFill>
                <a:srgbClr val="E36C09"/>
              </a:solidFill>
            </a:endParaRPr>
          </a:p>
        </p:txBody>
      </p:sp>
      <p:pic>
        <p:nvPicPr>
          <p:cNvPr id="95" name="Google Shape;95;p33" descr="D:\Downloads\mail-14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81282" y="470044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3"/>
          <p:cNvSpPr txBox="1">
            <a:spLocks noGrp="1"/>
          </p:cNvSpPr>
          <p:nvPr>
            <p:ph type="subTitle" idx="1"/>
          </p:nvPr>
        </p:nvSpPr>
        <p:spPr>
          <a:xfrm>
            <a:off x="2843811" y="4681568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cloudya07@email.ntou.edu.tw</a:t>
            </a:r>
            <a:endParaRPr sz="1800">
              <a:solidFill>
                <a:srgbClr val="E36C09"/>
              </a:solidFill>
            </a:endParaRPr>
          </a:p>
        </p:txBody>
      </p:sp>
      <p:pic>
        <p:nvPicPr>
          <p:cNvPr id="97" name="Google Shape;97;p33" descr="D:\Downloads\111-1114675_user-login-person-man-enter-person-login-icon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91816" y="144048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3"/>
          <p:cNvSpPr txBox="1"/>
          <p:nvPr/>
        </p:nvSpPr>
        <p:spPr>
          <a:xfrm>
            <a:off x="4354337" y="133520"/>
            <a:ext cx="2779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Yu-Fan Chang 張宇帆</a:t>
            </a:r>
            <a:endParaRPr sz="1800" b="0" i="0" u="none" strike="noStrike" cap="none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9" name="Google Shape;99;p33" descr="D:\Downloads\mail-142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03891" y="60334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3"/>
          <p:cNvSpPr txBox="1"/>
          <p:nvPr/>
        </p:nvSpPr>
        <p:spPr>
          <a:xfrm>
            <a:off x="4366420" y="584464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a2569875@gmail.com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3"/>
          <p:cNvSpPr txBox="1">
            <a:spLocks noGrp="1"/>
          </p:cNvSpPr>
          <p:nvPr>
            <p:ph type="ctrTitle"/>
          </p:nvPr>
        </p:nvSpPr>
        <p:spPr>
          <a:xfrm>
            <a:off x="3252192" y="1385342"/>
            <a:ext cx="2520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Microsoft JhengHei"/>
              <a:buNone/>
            </a:pPr>
            <a:r>
              <a:rPr lang="en-US" sz="3206" b="1">
                <a:solidFill>
                  <a:srgbClr val="002060"/>
                </a:solidFill>
              </a:rPr>
              <a:t>WebGL </a:t>
            </a:r>
            <a:br>
              <a:rPr lang="en-US" sz="3206" b="1">
                <a:solidFill>
                  <a:srgbClr val="002060"/>
                </a:solidFill>
              </a:rPr>
            </a:br>
            <a:r>
              <a:rPr lang="en-US" sz="3206" b="1">
                <a:solidFill>
                  <a:srgbClr val="002060"/>
                </a:solidFill>
              </a:rPr>
              <a:t>Lesson 10</a:t>
            </a:r>
            <a:endParaRPr sz="3206" b="1">
              <a:solidFill>
                <a:srgbClr val="002060"/>
              </a:solidFill>
            </a:endParaRPr>
          </a:p>
        </p:txBody>
      </p:sp>
      <p:sp>
        <p:nvSpPr>
          <p:cNvPr id="102" name="Google Shape;102;p33"/>
          <p:cNvSpPr/>
          <p:nvPr/>
        </p:nvSpPr>
        <p:spPr>
          <a:xfrm>
            <a:off x="3048000" y="2744868"/>
            <a:ext cx="2999232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Particle System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33"/>
          <p:cNvSpPr/>
          <p:nvPr/>
        </p:nvSpPr>
        <p:spPr>
          <a:xfrm>
            <a:off x="3048016" y="3396129"/>
            <a:ext cx="2999339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載入外部模型檔案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281" name="Google Shape;281;p5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82" name="Google Shape;282;p5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4" name="Google Shape;284;p5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5" name="Google Shape;285;p5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86" name="Google Shape;286;p5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87" name="Google Shape;287;p5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8" name="Google Shape;288;p5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9" name="Google Shape;289;p5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90" name="Google Shape;290;p5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91" name="Google Shape;291;p52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2" name="Google Shape;292;p52"/>
          <p:cNvSpPr txBox="1"/>
          <p:nvPr/>
        </p:nvSpPr>
        <p:spPr>
          <a:xfrm>
            <a:off x="3235568" y="1111785"/>
            <a:ext cx="23361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Star類別－繪製事件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898808" y="2777609"/>
            <a:ext cx="7025992" cy="1954381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Star.prototype.draw = function (tilt, spin, twinkle)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PushMatrix("model");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degToRad(this.angle), [0.0, 1.0, 0.0]);          	mat4.translate(TopMatrix("model"), [this.dist, 0.0, 0.0]);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degToRad(-this.angle), [0.0, 1.0, 0.0]);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degToRad(-tilt), [1.0, 0.0, 0.0]);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if (twinkle) {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gl.uniform3f(shaderProgram.colorUniform, this.twinkleR, this.twinkleG, 			this.twinkleB);             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drawStar();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 </a:t>
            </a:r>
            <a:endParaRPr/>
          </a:p>
        </p:txBody>
      </p:sp>
      <p:sp>
        <p:nvSpPr>
          <p:cNvPr id="294" name="Google Shape;294;p52"/>
          <p:cNvSpPr/>
          <p:nvPr/>
        </p:nvSpPr>
        <p:spPr>
          <a:xfrm>
            <a:off x="1792224" y="3848808"/>
            <a:ext cx="5181600" cy="823382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2"/>
          <p:cNvSpPr txBox="1"/>
          <p:nvPr/>
        </p:nvSpPr>
        <p:spPr>
          <a:xfrm>
            <a:off x="791072" y="1506103"/>
            <a:ext cx="7737718" cy="96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每顆星星都有兩個顏色，一個是正常的顏色，一個是twinkle的顏色。在繪製閃光的星星前，我們先繪製了一個正常顏色下的星星再混和兩者，以讓座中結果看起來像閃光效果。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第一次繪製的星星是不動的，而第二次繪製的星星是自轉的，兩者結合在一起，就得到我們想要的效果。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6" name="Google Shape;296;p52"/>
          <p:cNvSpPr/>
          <p:nvPr/>
        </p:nvSpPr>
        <p:spPr>
          <a:xfrm>
            <a:off x="7059310" y="791080"/>
            <a:ext cx="865500" cy="5454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</a:t>
            </a:r>
            <a:endParaRPr sz="16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302" name="Google Shape;302;p5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03" name="Google Shape;303;p5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4" name="Google Shape;304;p5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5" name="Google Shape;305;p5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6" name="Google Shape;306;p5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07" name="Google Shape;307;p5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08" name="Google Shape;308;p5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9" name="Google Shape;309;p5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0" name="Google Shape;310;p5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11" name="Google Shape;311;p5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12" name="Google Shape;312;p53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3" name="Google Shape;313;p53"/>
          <p:cNvSpPr txBox="1"/>
          <p:nvPr/>
        </p:nvSpPr>
        <p:spPr>
          <a:xfrm>
            <a:off x="3235568" y="1111785"/>
            <a:ext cx="23361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Star類別－繪製事件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838200" y="1575689"/>
            <a:ext cx="7488936" cy="79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星星根據傳入的spin參數圍繞Z軸進行自轉，然後將星星的顏色通過uniform變量傳送著色器，且使用了一個全局函數drawStar。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5" name="Google Shape;315;p53"/>
          <p:cNvSpPr/>
          <p:nvPr/>
        </p:nvSpPr>
        <p:spPr>
          <a:xfrm>
            <a:off x="898808" y="2287275"/>
            <a:ext cx="7025992" cy="2800767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Star.prototype.draw = function (tilt, spin, twinkle)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PushMatrix("model");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degToRad(this.angle), [0.0, 1.0, 0.0]);          	mat4.translate(TopMatrix("model"), [this.dist, 0.0, 0.0]);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degToRad(-this.angle), [0.0, 1.0, 0.0]);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degToRad(-tilt), [1.0, 0.0, 0.0]);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if (twinkle) {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gl.uniform3f(shaderProgram.colorUniform, this.twinkleR, this.twinkleG, 			this.twinkleB);             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drawStar();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degToRad(spin), [0.0, 0.0, 1.0]);          	gl.uniform3f(shaderProgram.colorUniform, this.r, this.g, this.b);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drawStar();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PopMatrix("model");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3"/>
          <p:cNvSpPr/>
          <p:nvPr/>
        </p:nvSpPr>
        <p:spPr>
          <a:xfrm>
            <a:off x="1792224" y="4191280"/>
            <a:ext cx="4419600" cy="658368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3"/>
          <p:cNvSpPr/>
          <p:nvPr/>
        </p:nvSpPr>
        <p:spPr>
          <a:xfrm>
            <a:off x="7294285" y="694030"/>
            <a:ext cx="865500" cy="5454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</a:t>
            </a:r>
            <a:endParaRPr sz="16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323" name="Google Shape;323;p5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24" name="Google Shape;324;p5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5" name="Google Shape;325;p5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6" name="Google Shape;326;p5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7" name="Google Shape;327;p5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28" name="Google Shape;328;p5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29" name="Google Shape;329;p5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0" name="Google Shape;330;p5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1" name="Google Shape;331;p5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32" name="Google Shape;332;p5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3" name="Google Shape;333;p54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3235568" y="1111785"/>
            <a:ext cx="29762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Star類別－更新事件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5" name="Google Shape;335;p54"/>
          <p:cNvSpPr/>
          <p:nvPr/>
        </p:nvSpPr>
        <p:spPr>
          <a:xfrm>
            <a:off x="898808" y="3151450"/>
            <a:ext cx="7026000" cy="1615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 effectiveFPMS = 60 / 1000;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Star.prototype.animate = function (elapsedTime) {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this.angle += this.rotationSpeed * effectiveFPMS * elapsedTime;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this.dist -= 0.01 * effectiveFPMS * elapsedTime;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if (this.dist &lt; 0.5)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this.dist += 5.0;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this.randomiseColors();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4"/>
          <p:cNvSpPr txBox="1"/>
          <p:nvPr/>
        </p:nvSpPr>
        <p:spPr>
          <a:xfrm>
            <a:off x="838200" y="1497086"/>
            <a:ext cx="6385560" cy="46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當星星物件的更新事件觸發時，則要依照經過的時間，改變星星的屬性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838200" y="1853049"/>
            <a:ext cx="79065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將每秒幀率定在60fps，然後配合使用elapsedTime變量來控制每次動畫效果在「tick」函數中運動的量。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lapsedTime變量單位為毫秒，所以每毫秒的幀率應該是60/1000。我們把它放到一個animate函數之外的全局變量中，從而保證我們每次繪製星星的時候它不會被重新計算。(這個變量用來表示animate函數兩次調用之間的時間間隔)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8" name="Google Shape;338;p54"/>
          <p:cNvSpPr/>
          <p:nvPr/>
        </p:nvSpPr>
        <p:spPr>
          <a:xfrm>
            <a:off x="7059310" y="791086"/>
            <a:ext cx="865500" cy="545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344" name="Google Shape;344;p5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45" name="Google Shape;345;p5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6" name="Google Shape;346;p5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7" name="Google Shape;347;p5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8" name="Google Shape;348;p5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49" name="Google Shape;349;p5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50" name="Google Shape;350;p5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1" name="Google Shape;351;p5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2" name="Google Shape;352;p5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53" name="Google Shape;353;p5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54" name="Google Shape;354;p56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3235568" y="1111785"/>
            <a:ext cx="29762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Star類別－更新事件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898808" y="2811531"/>
            <a:ext cx="4941160" cy="16158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 effectiveFPMS = 60 / 1000;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Star.prototype.animate = function (elapsedTime) {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this.angle += this.rotationSpeed * effectiveFPMS * elapsedTime;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this.dist -= 0.01 * effectiveFPMS * elapsedTime;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if (this.dist &lt; 0.5)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this.dist += 5.0;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this.randomiseColors();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6"/>
          <p:cNvSpPr/>
          <p:nvPr/>
        </p:nvSpPr>
        <p:spPr>
          <a:xfrm>
            <a:off x="1432560" y="3209519"/>
            <a:ext cx="4200144" cy="990625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56"/>
          <p:cNvCxnSpPr/>
          <p:nvPr/>
        </p:nvCxnSpPr>
        <p:spPr>
          <a:xfrm>
            <a:off x="898808" y="2811531"/>
            <a:ext cx="0" cy="1615827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9" name="Google Shape;359;p56"/>
          <p:cNvSpPr txBox="1"/>
          <p:nvPr/>
        </p:nvSpPr>
        <p:spPr>
          <a:xfrm>
            <a:off x="838200" y="1600073"/>
            <a:ext cx="5971032" cy="111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我們定義粒子消亡的條件是當粒子抵達場景的中心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為了重複使用粒子，我們設定當粒子消亡時會被重新發射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我們可以調整星星到場景中心的距離，當星星最後到達場景中心的時候，將它移出場景之外，並且重置它的顏色。</a:t>
            </a:r>
            <a:endParaRPr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6660235" y="1065058"/>
            <a:ext cx="865500" cy="545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發射器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366" name="Google Shape;366;p8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67" name="Google Shape;367;p8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8" name="Google Shape;368;p8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9" name="Google Shape;369;p8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0" name="Google Shape;370;p8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71" name="Google Shape;371;p8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72" name="Google Shape;372;p8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3" name="Google Shape;373;p8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4" name="Google Shape;374;p8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75" name="Google Shape;375;p8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77" name="Google Shape;377;p85"/>
          <p:cNvSpPr txBox="1"/>
          <p:nvPr/>
        </p:nvSpPr>
        <p:spPr>
          <a:xfrm>
            <a:off x="3235568" y="1111785"/>
            <a:ext cx="37138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Star成員函數- randomiseColors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8" name="Google Shape;378;p85"/>
          <p:cNvSpPr txBox="1"/>
          <p:nvPr/>
        </p:nvSpPr>
        <p:spPr>
          <a:xfrm>
            <a:off x="791072" y="1287803"/>
            <a:ext cx="6269736" cy="103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給星星一個隨機顏色。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打開了發亮開關，則多繪製一次，用另一個隨機的顏色作為亮光。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9" name="Google Shape;379;p85"/>
          <p:cNvSpPr/>
          <p:nvPr/>
        </p:nvSpPr>
        <p:spPr>
          <a:xfrm>
            <a:off x="1008536" y="2531115"/>
            <a:ext cx="3441544" cy="1754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Star.prototype.randomiseColors = function ()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this.r = Math.random();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this.g = Math.random();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this.b = Math.random();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this.twinkleR = Math.random();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this.twinkleG = Math.random();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this.twinkleB = Math.random(); 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85"/>
          <p:cNvCxnSpPr/>
          <p:nvPr/>
        </p:nvCxnSpPr>
        <p:spPr>
          <a:xfrm>
            <a:off x="1008536" y="2531115"/>
            <a:ext cx="0" cy="1754326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85"/>
          <p:cNvSpPr/>
          <p:nvPr/>
        </p:nvSpPr>
        <p:spPr>
          <a:xfrm>
            <a:off x="1810512" y="2773680"/>
            <a:ext cx="2249424" cy="604118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5"/>
          <p:cNvSpPr/>
          <p:nvPr/>
        </p:nvSpPr>
        <p:spPr>
          <a:xfrm>
            <a:off x="1810512" y="3468624"/>
            <a:ext cx="2249424" cy="604118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5"/>
          <p:cNvSpPr/>
          <p:nvPr/>
        </p:nvSpPr>
        <p:spPr>
          <a:xfrm>
            <a:off x="7060810" y="1008358"/>
            <a:ext cx="865500" cy="545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發射器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" name="Google Shape;354;p56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389" name="Google Shape;389;p8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90" name="Google Shape;390;p8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1" name="Google Shape;391;p8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2" name="Google Shape;392;p8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3" name="Google Shape;393;p8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94" name="Google Shape;394;p8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95" name="Google Shape;395;p8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6" name="Google Shape;396;p8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7" name="Google Shape;397;p8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98" name="Google Shape;398;p8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00" name="Google Shape;400;p86"/>
          <p:cNvSpPr txBox="1"/>
          <p:nvPr/>
        </p:nvSpPr>
        <p:spPr>
          <a:xfrm>
            <a:off x="3235568" y="1111785"/>
            <a:ext cx="20984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initWorldObjects 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1" name="Google Shape;401;p86"/>
          <p:cNvSpPr/>
          <p:nvPr/>
        </p:nvSpPr>
        <p:spPr>
          <a:xfrm>
            <a:off x="1008536" y="2244603"/>
            <a:ext cx="4971640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initWorldObjects()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var numStars = 20;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for (var i=0; i &lt; numStars; i++)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stars.push(new Star((i / numStars) * 1.0, i / numStars));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" name="Google Shape;402;p86"/>
          <p:cNvCxnSpPr/>
          <p:nvPr/>
        </p:nvCxnSpPr>
        <p:spPr>
          <a:xfrm>
            <a:off x="1008536" y="2244603"/>
            <a:ext cx="0" cy="1200329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86"/>
          <p:cNvSpPr txBox="1"/>
          <p:nvPr/>
        </p:nvSpPr>
        <p:spPr>
          <a:xfrm>
            <a:off x="838200" y="1497086"/>
            <a:ext cx="5355336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前面定義了星星的類別，這裡初始化50個物件。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4" name="Google Shape;404;p86"/>
          <p:cNvSpPr/>
          <p:nvPr/>
        </p:nvSpPr>
        <p:spPr>
          <a:xfrm>
            <a:off x="6193535" y="1008358"/>
            <a:ext cx="865500" cy="545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發射器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" name="Google Shape;354;p56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410" name="Google Shape;410;p8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11" name="Google Shape;411;p8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2" name="Google Shape;412;p8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3" name="Google Shape;413;p8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4" name="Google Shape;414;p8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15" name="Google Shape;415;p8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16" name="Google Shape;416;p8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7" name="Google Shape;417;p8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8" name="Google Shape;418;p8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19" name="Google Shape;419;p8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21" name="Google Shape;421;p87"/>
          <p:cNvSpPr txBox="1"/>
          <p:nvPr/>
        </p:nvSpPr>
        <p:spPr>
          <a:xfrm>
            <a:off x="3235568" y="1111785"/>
            <a:ext cx="20984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drawScene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2" name="Google Shape;422;p87"/>
          <p:cNvSpPr/>
          <p:nvPr/>
        </p:nvSpPr>
        <p:spPr>
          <a:xfrm>
            <a:off x="1008536" y="1922498"/>
            <a:ext cx="5770216" cy="3139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drawScene() {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gl.viewport(0, 0, gl.viewportWidth, gl.viewportHeight);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gl.clear(gl.COLOR_BUFFER_BIT | gl.DEPTH_BUFFER_BIT);        	mat4.identity(TopMatrix("projection"));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mat4.perspective(45, gl.viewportWidth / gl.viewportHeight, 0.1, 100.0, 	TopMatrix("projection"));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gl.blendFunc(gl.SRC_ALPHA, gl.ONE);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gl.enable(gl.BLEND);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mat4.identity(TopMatrix("view"));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mat4.identity(TopMatrix("model"));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mat4.translate(TopMatrix("model"), [0.0, 0.0, zoom]);        	mat4.rotate(TopMatrix("model"), degToRad(tilt), [1.0, 0.0, 0.0]);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var twinkle = document.getElementById("twinkle").checked;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for (var i in stars)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stars[i].draw(tilt, spin, twinkle);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spin += 0.5;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87"/>
          <p:cNvCxnSpPr/>
          <p:nvPr/>
        </p:nvCxnSpPr>
        <p:spPr>
          <a:xfrm>
            <a:off x="1008536" y="1922498"/>
            <a:ext cx="0" cy="3139321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87"/>
          <p:cNvSpPr txBox="1"/>
          <p:nvPr/>
        </p:nvSpPr>
        <p:spPr>
          <a:xfrm>
            <a:off x="764367" y="1487815"/>
            <a:ext cx="7764423" cy="493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開啟Blending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5" name="Google Shape;425;p87"/>
          <p:cNvSpPr/>
          <p:nvPr/>
        </p:nvSpPr>
        <p:spPr>
          <a:xfrm>
            <a:off x="1652016" y="2996845"/>
            <a:ext cx="4200144" cy="355955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54;p56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431" name="Google Shape;431;p8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32" name="Google Shape;432;p8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3" name="Google Shape;433;p8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4" name="Google Shape;434;p8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5" name="Google Shape;435;p8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36" name="Google Shape;436;p8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37" name="Google Shape;437;p8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8" name="Google Shape;438;p8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9" name="Google Shape;439;p8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40" name="Google Shape;440;p8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42" name="Google Shape;442;p88"/>
          <p:cNvSpPr txBox="1"/>
          <p:nvPr/>
        </p:nvSpPr>
        <p:spPr>
          <a:xfrm>
            <a:off x="3235568" y="1111785"/>
            <a:ext cx="20984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drawScene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3" name="Google Shape;443;p88"/>
          <p:cNvSpPr txBox="1"/>
          <p:nvPr/>
        </p:nvSpPr>
        <p:spPr>
          <a:xfrm>
            <a:off x="838200" y="1618361"/>
            <a:ext cx="7622232" cy="67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也就是說，當我們在繪製場景中的星星時，物體的黑色部分會被當成是透明的。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星星中不那麼明亮的部分，看起來會更透明一些。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4" name="Google Shape;444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0497" y="2417534"/>
            <a:ext cx="2098432" cy="209843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8"/>
          <p:cNvSpPr txBox="1"/>
          <p:nvPr/>
        </p:nvSpPr>
        <p:spPr>
          <a:xfrm>
            <a:off x="3696520" y="4557929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紋理圖片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" name="Google Shape;354;p56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二、實際畫出粒子系統</a:t>
            </a:r>
            <a:endParaRPr dirty="0"/>
          </a:p>
        </p:txBody>
      </p:sp>
      <p:grpSp>
        <p:nvGrpSpPr>
          <p:cNvPr id="451" name="Google Shape;451;p8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52" name="Google Shape;452;p8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3" name="Google Shape;453;p8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4" name="Google Shape;454;p8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5" name="Google Shape;455;p8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56" name="Google Shape;456;p8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57" name="Google Shape;457;p8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8" name="Google Shape;458;p8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9" name="Google Shape;459;p8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60" name="Google Shape;460;p8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62" name="Google Shape;462;p89"/>
          <p:cNvSpPr txBox="1"/>
          <p:nvPr/>
        </p:nvSpPr>
        <p:spPr>
          <a:xfrm>
            <a:off x="3235568" y="1111785"/>
            <a:ext cx="20984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drawScene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3" name="Google Shape;463;p89"/>
          <p:cNvSpPr/>
          <p:nvPr/>
        </p:nvSpPr>
        <p:spPr>
          <a:xfrm>
            <a:off x="1008536" y="1922498"/>
            <a:ext cx="5770216" cy="3139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drawScene() {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gl.viewport(0, 0, gl.viewportWidth, gl.viewportHeight);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gl.clear(gl.COLOR_BUFFER_BIT | gl.DEPTH_BUFFER_BIT);        	mat4.identity(TopMatrix("projection"));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mat4.perspective(45, gl.viewportWidth / gl.viewportHeight, 0.1, 100.0, 	TopMatrix("projection"));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gl.blendFunc(gl.SRC_ALPHA, gl.ONE);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gl.enable(gl.BLEND);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mat4.identity(TopMatrix("view"));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mat4.identity(TopMatrix("model"));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mat4.translate(TopMatrix("model"), [0.0, 0.0, zoom]);        	mat4.rotate(TopMatrix("model"), degToRad(tilt), [1.0, 0.0, 0.0]);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var twinkle = document.getElementById("twinkle").checked;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for (var i in stars)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stars[i].draw(tilt, spin, twinkle);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spin += 0.5;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89"/>
          <p:cNvCxnSpPr/>
          <p:nvPr/>
        </p:nvCxnSpPr>
        <p:spPr>
          <a:xfrm>
            <a:off x="1008536" y="1922498"/>
            <a:ext cx="0" cy="3139321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5" name="Google Shape;465;p89"/>
          <p:cNvSpPr/>
          <p:nvPr/>
        </p:nvSpPr>
        <p:spPr>
          <a:xfrm>
            <a:off x="1731264" y="3492158"/>
            <a:ext cx="4200144" cy="501916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9"/>
          <p:cNvSpPr txBox="1"/>
          <p:nvPr/>
        </p:nvSpPr>
        <p:spPr>
          <a:xfrm>
            <a:off x="509026" y="1497756"/>
            <a:ext cx="8451812" cy="53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我們讓場景繞著Ｘ軸傾斜，在這裡使用tilt這個全局變量來接收來自於鍵盤的輸入，控制傾斜角度。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" name="Google Shape;354;p56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472" name="Google Shape;472;p9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73" name="Google Shape;473;p9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4" name="Google Shape;474;p9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5" name="Google Shape;475;p9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6" name="Google Shape;476;p9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77" name="Google Shape;477;p9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78" name="Google Shape;478;p9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9" name="Google Shape;479;p9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0" name="Google Shape;480;p9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81" name="Google Shape;481;p9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83" name="Google Shape;483;p90"/>
          <p:cNvSpPr txBox="1"/>
          <p:nvPr/>
        </p:nvSpPr>
        <p:spPr>
          <a:xfrm>
            <a:off x="3235568" y="1111785"/>
            <a:ext cx="20984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drawScene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4" name="Google Shape;484;p90"/>
          <p:cNvSpPr/>
          <p:nvPr/>
        </p:nvSpPr>
        <p:spPr>
          <a:xfrm>
            <a:off x="1008536" y="2662980"/>
            <a:ext cx="5770216" cy="17851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drawScene() {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gl.viewport(0, 0, gl.viewportWidth, gl.viewportHeight);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gl.clear(gl.COLOR_BUFFER_BIT | gl.DEPTH_BUFFER_BIT);        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…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var twinkle = document.getElementById("twinkle").checked;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for (var i in stars)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stars[i].draw(tilt, spin, twinkle);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spin += 0.5;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90"/>
          <p:cNvCxnSpPr/>
          <p:nvPr/>
        </p:nvCxnSpPr>
        <p:spPr>
          <a:xfrm>
            <a:off x="1008536" y="2662980"/>
            <a:ext cx="0" cy="1785104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6" name="Google Shape;486;p90"/>
          <p:cNvSpPr/>
          <p:nvPr/>
        </p:nvSpPr>
        <p:spPr>
          <a:xfrm>
            <a:off x="1793572" y="3403462"/>
            <a:ext cx="4200144" cy="825114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0"/>
          <p:cNvSpPr txBox="1"/>
          <p:nvPr/>
        </p:nvSpPr>
        <p:spPr>
          <a:xfrm>
            <a:off x="692188" y="1567447"/>
            <a:ext cx="7836602" cy="80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通過迴圈來繪製每一顆星星，我們傳入場景的傾斜角度(tilt)和閃光值(twinkle)，另外還有一個旋轉值(spin)，用於讓星星在圍繞場景中心旋轉的同時，還圍繞自己的中心進行自轉。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" name="Google Shape;354;p56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 descr="D:\Downloads\webgl2_工作區域 1 複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442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889248" y="123478"/>
            <a:ext cx="562696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rgbClr val="002060"/>
                </a:solidFill>
              </a:rPr>
              <a:t>Outline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2416" y="2581917"/>
            <a:ext cx="4130752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貳、載入外部模型檔案</a:t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1164728" y="3157981"/>
            <a:ext cx="399932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一、載入外部模型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二、使用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 Request</a:t>
            </a: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指令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三、走路晃動模擬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四、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</a:p>
          <a:p>
            <a:pPr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五、載入模型</a:t>
            </a:r>
          </a:p>
          <a:p>
            <a:pPr lvl="0">
              <a:buSzPts val="2000"/>
            </a:pPr>
            <a:endParaRPr lang="en-US" sz="20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42416" y="1106062"/>
            <a:ext cx="4130752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壹、Particle System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939176" y="1682126"/>
            <a:ext cx="399858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一、簡介Particle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System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二、實際畫出粒子系統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" name="Google Shape;114;p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050" y="191802"/>
            <a:ext cx="1496175" cy="10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493" name="Google Shape;493;p9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94" name="Google Shape;494;p9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5" name="Google Shape;495;p9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6" name="Google Shape;496;p9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7" name="Google Shape;497;p9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98" name="Google Shape;498;p9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99" name="Google Shape;499;p9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0" name="Google Shape;500;p9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1" name="Google Shape;501;p9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02" name="Google Shape;502;p9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504" name="Google Shape;504;p92"/>
          <p:cNvSpPr txBox="1"/>
          <p:nvPr/>
        </p:nvSpPr>
        <p:spPr>
          <a:xfrm>
            <a:off x="3235568" y="1111785"/>
            <a:ext cx="11474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結語</a:t>
            </a:r>
            <a:endParaRPr/>
          </a:p>
        </p:txBody>
      </p:sp>
      <p:sp>
        <p:nvSpPr>
          <p:cNvPr id="505" name="Google Shape;505;p92"/>
          <p:cNvSpPr txBox="1"/>
          <p:nvPr/>
        </p:nvSpPr>
        <p:spPr>
          <a:xfrm>
            <a:off x="838200" y="2342872"/>
            <a:ext cx="7129272" cy="187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透過將場景中物件包成類別可以容易地控制大量相同的物件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而這種物件化的繪圖方式很適合用來實做Dynamic的Scene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Graph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即Scene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Graph中每個節點直接存一個場景物件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6" name="Google Shape;506;p92"/>
          <p:cNvSpPr txBox="1"/>
          <p:nvPr/>
        </p:nvSpPr>
        <p:spPr>
          <a:xfrm>
            <a:off x="838200" y="1720356"/>
            <a:ext cx="4770000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這次畫多個相同的運動物體，把這個物體歸類在一個類別，用一個像閃耀的星星紋理，產生出效果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" name="Google Shape;354;p56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3463e446d_0_8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512" name="Google Shape;512;ga3463e446d_0_81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513" name="Google Shape;513;ga3463e446d_0_81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4" name="Google Shape;514;ga3463e446d_0_81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5" name="Google Shape;515;ga3463e446d_0_81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6" name="Google Shape;516;ga3463e446d_0_81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17" name="Google Shape;517;ga3463e446d_0_81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518" name="Google Shape;518;ga3463e446d_0_81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9" name="Google Shape;519;ga3463e446d_0_81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0" name="Google Shape;520;ga3463e446d_0_81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21" name="Google Shape;521;ga3463e446d_0_8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522" name="Google Shape;522;ga3463e446d_0_81"/>
          <p:cNvSpPr/>
          <p:nvPr/>
        </p:nvSpPr>
        <p:spPr>
          <a:xfrm>
            <a:off x="711558" y="1078933"/>
            <a:ext cx="23970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3" name="Google Shape;523;ga3463e446d_0_81"/>
          <p:cNvSpPr/>
          <p:nvPr/>
        </p:nvSpPr>
        <p:spPr>
          <a:xfrm>
            <a:off x="1382560" y="1938230"/>
            <a:ext cx="865500" cy="5454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</a:t>
            </a:r>
            <a:endParaRPr sz="16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4" name="Google Shape;524;ga3463e446d_0_81"/>
          <p:cNvSpPr/>
          <p:nvPr/>
        </p:nvSpPr>
        <p:spPr>
          <a:xfrm>
            <a:off x="1382560" y="2597070"/>
            <a:ext cx="865500" cy="545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發射器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5" name="Google Shape;525;ga3463e446d_0_81"/>
          <p:cNvSpPr/>
          <p:nvPr/>
        </p:nvSpPr>
        <p:spPr>
          <a:xfrm>
            <a:off x="1382560" y="3255911"/>
            <a:ext cx="865500" cy="545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6" name="Google Shape;526;ga3463e446d_0_81"/>
          <p:cNvSpPr/>
          <p:nvPr/>
        </p:nvSpPr>
        <p:spPr>
          <a:xfrm>
            <a:off x="2353706" y="1913825"/>
            <a:ext cx="354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：火花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定義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大小、顏色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、位置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7" name="Google Shape;527;ga3463e446d_0_81"/>
          <p:cNvSpPr/>
          <p:nvPr/>
        </p:nvSpPr>
        <p:spPr>
          <a:xfrm>
            <a:off x="2353702" y="2732711"/>
            <a:ext cx="405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火花從火源發射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8" name="Google Shape;528;ga3463e446d_0_81"/>
          <p:cNvSpPr/>
          <p:nvPr/>
        </p:nvSpPr>
        <p:spPr>
          <a:xfrm>
            <a:off x="2353696" y="3393266"/>
            <a:ext cx="255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火花跟著空氣浮力向上飄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9" name="Google Shape;529;ga3463e446d_0_81"/>
          <p:cNvSpPr/>
          <p:nvPr/>
        </p:nvSpPr>
        <p:spPr>
          <a:xfrm>
            <a:off x="1300172" y="1823066"/>
            <a:ext cx="1019400" cy="2093400"/>
          </a:xfrm>
          <a:prstGeom prst="rect">
            <a:avLst/>
          </a:prstGeom>
          <a:noFill/>
          <a:ln w="19050" cap="flat" cmpd="sng">
            <a:solidFill>
              <a:srgbClr val="B6DDE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a3463e446d_0_81"/>
          <p:cNvSpPr/>
          <p:nvPr/>
        </p:nvSpPr>
        <p:spPr>
          <a:xfrm>
            <a:off x="3290050" y="1019450"/>
            <a:ext cx="539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我們將示範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燃燒的火花組成的粒子系統，主要讓火花產生後隨著時間上升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50" name="Picture 2" descr="D:\Downloads\T00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706" y="1956056"/>
            <a:ext cx="1896110" cy="247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a3463e446d_0_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538" name="Google Shape;538;ga3463e446d_0_5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539" name="Google Shape;539;ga3463e446d_0_5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0" name="Google Shape;540;ga3463e446d_0_5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1" name="Google Shape;541;ga3463e446d_0_5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2" name="Google Shape;542;ga3463e446d_0_5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43" name="Google Shape;543;ga3463e446d_0_5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544" name="Google Shape;544;ga3463e446d_0_5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5" name="Google Shape;545;ga3463e446d_0_5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6" name="Google Shape;546;ga3463e446d_0_5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47" name="Google Shape;547;ga3463e446d_0_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548" name="Google Shape;548;ga3463e446d_0_5"/>
          <p:cNvSpPr/>
          <p:nvPr/>
        </p:nvSpPr>
        <p:spPr>
          <a:xfrm>
            <a:off x="791072" y="1065038"/>
            <a:ext cx="23970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9" name="Google Shape;549;ga3463e446d_0_5"/>
          <p:cNvSpPr txBox="1"/>
          <p:nvPr/>
        </p:nvSpPr>
        <p:spPr>
          <a:xfrm>
            <a:off x="3235581" y="1111775"/>
            <a:ext cx="213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頂點著色器</a:t>
            </a:r>
            <a:endParaRPr/>
          </a:p>
        </p:txBody>
      </p:sp>
      <p:sp>
        <p:nvSpPr>
          <p:cNvPr id="550" name="Google Shape;550;ga3463e446d_0_5"/>
          <p:cNvSpPr txBox="1"/>
          <p:nvPr/>
        </p:nvSpPr>
        <p:spPr>
          <a:xfrm>
            <a:off x="791075" y="1634400"/>
            <a:ext cx="712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將現在的時間以粒子的壽命取餘數，目的是讓粒子在消亡時重新被發射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粒子發射後根據經過時間以及粒子所在的環境計算粒子的位置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1" name="Google Shape;551;ga3463e446d_0_5"/>
          <p:cNvSpPr/>
          <p:nvPr/>
        </p:nvSpPr>
        <p:spPr>
          <a:xfrm>
            <a:off x="1008525" y="2794700"/>
            <a:ext cx="5770200" cy="1972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float time = mod(uTime, aLifetime);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vec4 position = vec4(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uParticlePos + aCenterOffset + (time * aVelocity),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1.0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);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float time_offset = 1.0;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if(time&gt;aLifetime*time_offset){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float time_offset_data = time-aLifetime*time_offset;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time_offset_data = time_offset_data * time_offset_data;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position.x+=time_offset_data*0.1;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485;p90"/>
          <p:cNvCxnSpPr/>
          <p:nvPr/>
        </p:nvCxnSpPr>
        <p:spPr>
          <a:xfrm flipH="1">
            <a:off x="1008525" y="2797990"/>
            <a:ext cx="11" cy="1969210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3463e446d_0_10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557" name="Google Shape;557;ga3463e446d_0_10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558" name="Google Shape;558;ga3463e446d_0_10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9" name="Google Shape;559;ga3463e446d_0_10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0" name="Google Shape;560;ga3463e446d_0_10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1" name="Google Shape;561;ga3463e446d_0_10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62" name="Google Shape;562;ga3463e446d_0_10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563" name="Google Shape;563;ga3463e446d_0_10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4" name="Google Shape;564;ga3463e446d_0_10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5" name="Google Shape;565;ga3463e446d_0_10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66" name="Google Shape;566;ga3463e446d_0_10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567" name="Google Shape;567;ga3463e446d_0_107"/>
          <p:cNvSpPr/>
          <p:nvPr/>
        </p:nvSpPr>
        <p:spPr>
          <a:xfrm>
            <a:off x="791072" y="1065038"/>
            <a:ext cx="23970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8" name="Google Shape;568;ga3463e446d_0_107"/>
          <p:cNvSpPr txBox="1"/>
          <p:nvPr/>
        </p:nvSpPr>
        <p:spPr>
          <a:xfrm>
            <a:off x="3235581" y="1111775"/>
            <a:ext cx="213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頂點著色器</a:t>
            </a:r>
            <a:endParaRPr/>
          </a:p>
        </p:txBody>
      </p:sp>
      <p:sp>
        <p:nvSpPr>
          <p:cNvPr id="569" name="Google Shape;569;ga3463e446d_0_107"/>
          <p:cNvSpPr txBox="1"/>
          <p:nvPr/>
        </p:nvSpPr>
        <p:spPr>
          <a:xfrm>
            <a:off x="791075" y="1634400"/>
            <a:ext cx="712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粒子在生命週期間已經經過的時間比例來模擬粒子的行為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例如：size的部分，越接近消亡，size越小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0" name="Google Shape;570;ga3463e446d_0_107"/>
          <p:cNvSpPr/>
          <p:nvPr/>
        </p:nvSpPr>
        <p:spPr>
          <a:xfrm>
            <a:off x="993575" y="3153425"/>
            <a:ext cx="5770200" cy="64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vLifetime = 1.3 - (time / aLifetime);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vLifetime = clamp(vLifetime, 0.0, 1.0);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float size = (vLifetime * vLifetime) * 0.05;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485;p90"/>
          <p:cNvCxnSpPr/>
          <p:nvPr/>
        </p:nvCxnSpPr>
        <p:spPr>
          <a:xfrm>
            <a:off x="1008536" y="3153425"/>
            <a:ext cx="0" cy="640200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3463e446d_0_12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576" name="Google Shape;576;ga3463e446d_0_125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577" name="Google Shape;577;ga3463e446d_0_125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8" name="Google Shape;578;ga3463e446d_0_125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9" name="Google Shape;579;ga3463e446d_0_125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0" name="Google Shape;580;ga3463e446d_0_125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81" name="Google Shape;581;ga3463e446d_0_125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582" name="Google Shape;582;ga3463e446d_0_125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3" name="Google Shape;583;ga3463e446d_0_125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4" name="Google Shape;584;ga3463e446d_0_125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85" name="Google Shape;585;ga3463e446d_0_12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586" name="Google Shape;586;ga3463e446d_0_125"/>
          <p:cNvSpPr/>
          <p:nvPr/>
        </p:nvSpPr>
        <p:spPr>
          <a:xfrm>
            <a:off x="791072" y="1065038"/>
            <a:ext cx="23970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7" name="Google Shape;587;ga3463e446d_0_125"/>
          <p:cNvSpPr txBox="1"/>
          <p:nvPr/>
        </p:nvSpPr>
        <p:spPr>
          <a:xfrm>
            <a:off x="3235581" y="1111775"/>
            <a:ext cx="213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頂點著色器</a:t>
            </a:r>
            <a:endParaRPr/>
          </a:p>
        </p:txBody>
      </p:sp>
      <p:sp>
        <p:nvSpPr>
          <p:cNvPr id="588" name="Google Shape;588;ga3463e446d_0_125"/>
          <p:cNvSpPr txBox="1"/>
          <p:nvPr/>
        </p:nvSpPr>
        <p:spPr>
          <a:xfrm>
            <a:off x="900350" y="1497038"/>
            <a:ext cx="712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由於前面星星的粒子沒有給使用者切換攝影機的功能</a:t>
            </a:r>
            <a:endParaRPr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然而火焰的例子我們允許使用者切換攝影機</a:t>
            </a:r>
            <a:endParaRPr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因此需要使用billboard的技術讓粒子永遠面向攝影機</a:t>
            </a:r>
            <a:endParaRPr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下方的code主要示範有使用billboard跟沒使用時對粒子系統的影響</a:t>
            </a:r>
            <a:endParaRPr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9" name="Google Shape;589;ga3463e446d_0_125"/>
          <p:cNvSpPr/>
          <p:nvPr/>
        </p:nvSpPr>
        <p:spPr>
          <a:xfrm>
            <a:off x="993575" y="2734787"/>
            <a:ext cx="5273113" cy="231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 if (uUseBillboarding) {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vec3 cameraRight = vec3(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uViewMatrix[0].x, uViewMatrix[1].x, uViewMatrix[2].x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);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vec3 cameraUp = vec3(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	uViewMatrix[0].y, uViewMatrix[1].y, uViewMatrix[2].y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);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position.xyz += (cameraRight * aTriCorner.x * size) +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(cameraUp * aTriCorner.y * size);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} else {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	position.xy += aTriCorner.xy * size;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485;p90"/>
          <p:cNvCxnSpPr/>
          <p:nvPr/>
        </p:nvCxnSpPr>
        <p:spPr>
          <a:xfrm>
            <a:off x="1008536" y="2730838"/>
            <a:ext cx="0" cy="2322949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3463e446d_0_14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595" name="Google Shape;595;ga3463e446d_0_146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596" name="Google Shape;596;ga3463e446d_0_146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7" name="Google Shape;597;ga3463e446d_0_146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8" name="Google Shape;598;ga3463e446d_0_146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9" name="Google Shape;599;ga3463e446d_0_146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00" name="Google Shape;600;ga3463e446d_0_146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601" name="Google Shape;601;ga3463e446d_0_146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2" name="Google Shape;602;ga3463e446d_0_146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3" name="Google Shape;603;ga3463e446d_0_146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04" name="Google Shape;604;ga3463e446d_0_14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605" name="Google Shape;605;ga3463e446d_0_146"/>
          <p:cNvSpPr/>
          <p:nvPr/>
        </p:nvSpPr>
        <p:spPr>
          <a:xfrm>
            <a:off x="791072" y="1065038"/>
            <a:ext cx="23970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6" name="Google Shape;606;ga3463e446d_0_146"/>
          <p:cNvSpPr txBox="1"/>
          <p:nvPr/>
        </p:nvSpPr>
        <p:spPr>
          <a:xfrm>
            <a:off x="3235581" y="1111775"/>
            <a:ext cx="213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頂點著色器</a:t>
            </a:r>
            <a:endParaRPr/>
          </a:p>
        </p:txBody>
      </p:sp>
      <p:sp>
        <p:nvSpPr>
          <p:cNvPr id="607" name="Google Shape;607;ga3463e446d_0_146"/>
          <p:cNvSpPr txBox="1"/>
          <p:nvPr/>
        </p:nvSpPr>
        <p:spPr>
          <a:xfrm>
            <a:off x="900350" y="1881838"/>
            <a:ext cx="5945458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最後將計算好的粒子運動狀態透過varying變數傳遞給gl繪圖流程讓片段著色器可以使用</a:t>
            </a:r>
            <a:endParaRPr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8" name="Google Shape;608;ga3463e446d_0_146"/>
          <p:cNvSpPr/>
          <p:nvPr/>
        </p:nvSpPr>
        <p:spPr>
          <a:xfrm>
            <a:off x="1127687" y="2679036"/>
            <a:ext cx="5035369" cy="111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gl_Position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uProjectionMatrix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uViewMatrix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uModelMatrix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* position;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vTextureCoord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aTextureCoord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vLifetime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aLifetime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485;p90"/>
          <p:cNvCxnSpPr/>
          <p:nvPr/>
        </p:nvCxnSpPr>
        <p:spPr>
          <a:xfrm>
            <a:off x="1126910" y="2679036"/>
            <a:ext cx="777" cy="1119000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3463e446d_0_20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614" name="Google Shape;614;ga3463e446d_0_208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615" name="Google Shape;615;ga3463e446d_0_208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6" name="Google Shape;616;ga3463e446d_0_208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7" name="Google Shape;617;ga3463e446d_0_208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8" name="Google Shape;618;ga3463e446d_0_208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19" name="Google Shape;619;ga3463e446d_0_208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620" name="Google Shape;620;ga3463e446d_0_208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1" name="Google Shape;621;ga3463e446d_0_208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2" name="Google Shape;622;ga3463e446d_0_208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23" name="Google Shape;623;ga3463e446d_0_20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625" name="Google Shape;625;ga3463e446d_0_208"/>
          <p:cNvSpPr txBox="1"/>
          <p:nvPr/>
        </p:nvSpPr>
        <p:spPr>
          <a:xfrm>
            <a:off x="3235581" y="1111775"/>
            <a:ext cx="213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片段著色器</a:t>
            </a:r>
            <a:endParaRPr/>
          </a:p>
        </p:txBody>
      </p:sp>
      <p:sp>
        <p:nvSpPr>
          <p:cNvPr id="626" name="Google Shape;626;ga3463e446d_0_208"/>
          <p:cNvSpPr txBox="1"/>
          <p:nvPr/>
        </p:nvSpPr>
        <p:spPr>
          <a:xfrm>
            <a:off x="900350" y="1881838"/>
            <a:ext cx="712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讓要計算用的粒子生命週期使用現在的時間以粒子的壽命取餘數，讓粒子生命週期與頂點著色器同步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然後將粒子生命週期對總生命週期的佔比存到percentOfLife，以利後續計算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7" name="Google Shape;627;ga3463e446d_0_208"/>
          <p:cNvSpPr/>
          <p:nvPr/>
        </p:nvSpPr>
        <p:spPr>
          <a:xfrm>
            <a:off x="1194743" y="3087468"/>
            <a:ext cx="4041721" cy="704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float time = mod(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uTimeFrag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vLifetime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float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percentOfLife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= time /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vLifetime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percentOfLife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= clamp(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percentOfLife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0.0, 1.0);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05;ga3463e446d_0_146"/>
          <p:cNvSpPr/>
          <p:nvPr/>
        </p:nvSpPr>
        <p:spPr>
          <a:xfrm>
            <a:off x="791072" y="1065038"/>
            <a:ext cx="23970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8" name="Google Shape;485;p90"/>
          <p:cNvCxnSpPr/>
          <p:nvPr/>
        </p:nvCxnSpPr>
        <p:spPr>
          <a:xfrm>
            <a:off x="1194743" y="3087468"/>
            <a:ext cx="0" cy="704244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3463e446d_0_16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633" name="Google Shape;633;ga3463e446d_0_164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634" name="Google Shape;634;ga3463e446d_0_164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5" name="Google Shape;635;ga3463e446d_0_164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6" name="Google Shape;636;ga3463e446d_0_164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7" name="Google Shape;637;ga3463e446d_0_164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38" name="Google Shape;638;ga3463e446d_0_164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639" name="Google Shape;639;ga3463e446d_0_164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0" name="Google Shape;640;ga3463e446d_0_164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1" name="Google Shape;641;ga3463e446d_0_164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42" name="Google Shape;642;ga3463e446d_0_16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644" name="Google Shape;644;ga3463e446d_0_164"/>
          <p:cNvSpPr txBox="1"/>
          <p:nvPr/>
        </p:nvSpPr>
        <p:spPr>
          <a:xfrm>
            <a:off x="3235576" y="1111775"/>
            <a:ext cx="471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以靜態圖貼動態texture的方法＿片段著色器</a:t>
            </a:r>
            <a:endParaRPr/>
          </a:p>
        </p:txBody>
      </p:sp>
      <p:pic>
        <p:nvPicPr>
          <p:cNvPr id="645" name="Google Shape;645;ga3463e446d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279" y="1709238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a3463e446d_0_164"/>
          <p:cNvSpPr txBox="1"/>
          <p:nvPr/>
        </p:nvSpPr>
        <p:spPr>
          <a:xfrm>
            <a:off x="3964679" y="2031350"/>
            <a:ext cx="4831849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我們要透過設定適當的texture</a:t>
            </a:r>
            <a:r>
              <a:rPr 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coordinate讓左圖以動態形式顯示</a:t>
            </a:r>
            <a:endParaRPr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要如何取到第一個火花</a:t>
            </a:r>
            <a:r>
              <a:rPr 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7" name="Google Shape;647;ga3463e446d_0_164"/>
          <p:cNvSpPr/>
          <p:nvPr/>
        </p:nvSpPr>
        <p:spPr>
          <a:xfrm>
            <a:off x="1527154" y="1854050"/>
            <a:ext cx="568200" cy="568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a3463e446d_0_164"/>
          <p:cNvSpPr/>
          <p:nvPr/>
        </p:nvSpPr>
        <p:spPr>
          <a:xfrm>
            <a:off x="4259879" y="3220625"/>
            <a:ext cx="3506426" cy="171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float offset = floor(16.0 *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percentOfLife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float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offsetX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= floor(mod(offset, 4.0)) / 4.0;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float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offsetY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= 0.75 - floor(offset / 4.0) / 4.0;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vec4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texColor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= texture2D(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uSampler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	vec2(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	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vTextureCoord.x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/ 4.0) +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offsetX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	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vTextureCoord.y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/ 4.0) +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offsetY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	));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ga3463e446d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2" y="2532938"/>
            <a:ext cx="791000" cy="7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a3463e446d_0_164"/>
          <p:cNvSpPr txBox="1"/>
          <p:nvPr/>
        </p:nvSpPr>
        <p:spPr>
          <a:xfrm>
            <a:off x="1989572" y="4203902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texture原圖</a:t>
            </a:r>
            <a:endParaRPr dirty="0"/>
          </a:p>
        </p:txBody>
      </p:sp>
      <p:sp>
        <p:nvSpPr>
          <p:cNvPr id="651" name="Google Shape;651;ga3463e446d_0_164"/>
          <p:cNvSpPr/>
          <p:nvPr/>
        </p:nvSpPr>
        <p:spPr>
          <a:xfrm>
            <a:off x="1475231" y="1804416"/>
            <a:ext cx="2489447" cy="23994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a3463e446d_0_164"/>
          <p:cNvSpPr txBox="1"/>
          <p:nvPr/>
        </p:nvSpPr>
        <p:spPr>
          <a:xfrm>
            <a:off x="30954" y="3422302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希望呈現樣貌</a:t>
            </a:r>
            <a:endParaRPr dirty="0"/>
          </a:p>
        </p:txBody>
      </p:sp>
      <p:sp>
        <p:nvSpPr>
          <p:cNvPr id="23" name="Google Shape;605;ga3463e446d_0_146"/>
          <p:cNvSpPr/>
          <p:nvPr/>
        </p:nvSpPr>
        <p:spPr>
          <a:xfrm>
            <a:off x="791072" y="1065038"/>
            <a:ext cx="23970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4" name="Google Shape;485;p90"/>
          <p:cNvCxnSpPr/>
          <p:nvPr/>
        </p:nvCxnSpPr>
        <p:spPr>
          <a:xfrm>
            <a:off x="4259879" y="3220625"/>
            <a:ext cx="0" cy="1665593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3463e446d_0_22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658" name="Google Shape;658;ga3463e446d_0_226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659" name="Google Shape;659;ga3463e446d_0_226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0" name="Google Shape;660;ga3463e446d_0_226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1" name="Google Shape;661;ga3463e446d_0_226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2" name="Google Shape;662;ga3463e446d_0_226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63" name="Google Shape;663;ga3463e446d_0_226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664" name="Google Shape;664;ga3463e446d_0_226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5" name="Google Shape;665;ga3463e446d_0_226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6" name="Google Shape;666;ga3463e446d_0_226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67" name="Google Shape;667;ga3463e446d_0_22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669" name="Google Shape;669;ga3463e446d_0_226"/>
          <p:cNvSpPr txBox="1"/>
          <p:nvPr/>
        </p:nvSpPr>
        <p:spPr>
          <a:xfrm>
            <a:off x="3235581" y="1111775"/>
            <a:ext cx="213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片段著色器</a:t>
            </a:r>
            <a:endParaRPr/>
          </a:p>
        </p:txBody>
      </p:sp>
      <p:sp>
        <p:nvSpPr>
          <p:cNvPr id="670" name="Google Shape;670;ga3463e446d_0_226"/>
          <p:cNvSpPr txBox="1"/>
          <p:nvPr/>
        </p:nvSpPr>
        <p:spPr>
          <a:xfrm>
            <a:off x="900350" y="1881838"/>
            <a:ext cx="712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將剛剛算出的offset過的貼圖傳給framebuffer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並且令粒子越接近生命週期末期的時候越透明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所以會有火花粒子隨時間燃燒殆盡的視覺效果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1" name="Google Shape;671;ga3463e446d_0_226"/>
          <p:cNvSpPr/>
          <p:nvPr/>
        </p:nvSpPr>
        <p:spPr>
          <a:xfrm>
            <a:off x="1318841" y="3198911"/>
            <a:ext cx="2820343" cy="6049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gl_FragColor = uColor * texColor;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gl_FragColor.a *= vLifetime;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a3463e446d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175" y="1598900"/>
            <a:ext cx="791000" cy="7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05;ga3463e446d_0_146"/>
          <p:cNvSpPr/>
          <p:nvPr/>
        </p:nvSpPr>
        <p:spPr>
          <a:xfrm>
            <a:off x="791072" y="1065038"/>
            <a:ext cx="23970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9" name="Google Shape;485;p90"/>
          <p:cNvCxnSpPr/>
          <p:nvPr/>
        </p:nvCxnSpPr>
        <p:spPr>
          <a:xfrm>
            <a:off x="1318841" y="3180942"/>
            <a:ext cx="0" cy="622962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貳、載入外部模型檔案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679" name="Google Shape;679;p6"/>
          <p:cNvSpPr/>
          <p:nvPr/>
        </p:nvSpPr>
        <p:spPr>
          <a:xfrm>
            <a:off x="1493912" y="1635646"/>
            <a:ext cx="418146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</a:t>
            </a: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載入外部模型</a:t>
            </a:r>
            <a:endParaRPr lang="en-US"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/>
            <a:r>
              <a:rPr lang="en-US" altLang="zh-TW" sz="20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使用HTTP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Request指令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/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三、走路晃動模擬</a:t>
            </a:r>
            <a:endParaRPr lang="en-US" altLang="zh-TW" sz="20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/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</a:p>
          <a:p>
            <a:pPr lvl="0"/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五、載入模型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0" name="Google Shape;680;p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5407096" cy="135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壹、Particle System</a:t>
            </a:r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1256168" y="1682126"/>
            <a:ext cx="399858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一、簡介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Particle System</a:t>
            </a:r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二、實際畫出粒子系統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a3463e446d_0_24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一、載入外部模型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686" name="Google Shape;686;ga3463e446d_0_246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687" name="Google Shape;687;ga3463e446d_0_246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8" name="Google Shape;688;ga3463e446d_0_246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9" name="Google Shape;689;ga3463e446d_0_246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0" name="Google Shape;690;ga3463e446d_0_246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91" name="Google Shape;691;ga3463e446d_0_246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692" name="Google Shape;692;ga3463e446d_0_246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3" name="Google Shape;693;ga3463e446d_0_246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4" name="Google Shape;694;ga3463e446d_0_246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95" name="Google Shape;695;ga3463e446d_0_24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696" name="Google Shape;696;ga3463e446d_0_246"/>
          <p:cNvSpPr/>
          <p:nvPr/>
        </p:nvSpPr>
        <p:spPr>
          <a:xfrm>
            <a:off x="971600" y="1081678"/>
            <a:ext cx="39966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（一）為什麼需要載入外部模型？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7" name="Google Shape;697;ga3463e446d_0_246"/>
          <p:cNvSpPr txBox="1"/>
          <p:nvPr/>
        </p:nvSpPr>
        <p:spPr>
          <a:xfrm>
            <a:off x="900350" y="1607518"/>
            <a:ext cx="712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原本畫東西，頂點資料是寫死在程式裡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但缺點是不能動態調整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所以假設我們可以把頂點資訊改成由程式外部輸入，就能增加彈性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8" name="Google Shape;698;ga3463e446d_0_246"/>
          <p:cNvSpPr/>
          <p:nvPr/>
        </p:nvSpPr>
        <p:spPr>
          <a:xfrm>
            <a:off x="971600" y="2971528"/>
            <a:ext cx="39966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）載入外部模型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的方法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9" name="Google Shape;699;ga3463e446d_0_246"/>
          <p:cNvSpPr txBox="1"/>
          <p:nvPr/>
        </p:nvSpPr>
        <p:spPr>
          <a:xfrm>
            <a:off x="900350" y="3531059"/>
            <a:ext cx="7402402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在電腦上我們可以透過讀取外部檔案來獲得資訊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一般Web只能允許獲得圖片、影片、程式碼、樣式表等資源，然而模型資料不會是上述形式之一，所以僅能透過使用HttpRequest來存取模型資料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二、使用HTTP</a:t>
            </a:r>
            <a:r>
              <a:rPr lang="en-US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 err="1">
                <a:solidFill>
                  <a:srgbClr val="002060"/>
                </a:solidFill>
              </a:rPr>
              <a:t>Request指令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705" name="Google Shape;705;p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06" name="Google Shape;706;p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10" name="Google Shape;710;p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11" name="Google Shape;711;p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14" name="Google Shape;714;p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715" name="Google Shape;71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1747124"/>
            <a:ext cx="4614149" cy="20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"/>
          <p:cNvSpPr/>
          <p:nvPr/>
        </p:nvSpPr>
        <p:spPr>
          <a:xfrm>
            <a:off x="971600" y="1052737"/>
            <a:ext cx="30945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如何載入外部模型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7" name="Google Shape;717;p7"/>
          <p:cNvSpPr txBox="1"/>
          <p:nvPr/>
        </p:nvSpPr>
        <p:spPr>
          <a:xfrm>
            <a:off x="889250" y="4075163"/>
            <a:ext cx="712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透過Http Request的get指令，我們就可以獲得world.txt文字檔的內容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8" name="Google Shape;718;p7"/>
          <p:cNvSpPr/>
          <p:nvPr/>
        </p:nvSpPr>
        <p:spPr>
          <a:xfrm>
            <a:off x="889250" y="1930575"/>
            <a:ext cx="4200000" cy="432000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a3463e446d_0_29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二、使用HTTP</a:t>
            </a:r>
            <a:r>
              <a:rPr lang="en-US" altLang="zh-TW" sz="4000" b="1" dirty="0">
                <a:solidFill>
                  <a:srgbClr val="002060"/>
                </a:solidFill>
              </a:rPr>
              <a:t> </a:t>
            </a:r>
            <a:r>
              <a:rPr lang="en-US" altLang="zh-TW" sz="4000" b="1" dirty="0" err="1">
                <a:solidFill>
                  <a:srgbClr val="002060"/>
                </a:solidFill>
              </a:rPr>
              <a:t>Request指令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724" name="Google Shape;724;ga3463e446d_0_29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725" name="Google Shape;725;ga3463e446d_0_29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6" name="Google Shape;726;ga3463e446d_0_29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7" name="Google Shape;727;ga3463e446d_0_29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8" name="Google Shape;728;ga3463e446d_0_29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29" name="Google Shape;729;ga3463e446d_0_29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730" name="Google Shape;730;ga3463e446d_0_29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1" name="Google Shape;731;ga3463e446d_0_29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2" name="Google Shape;732;ga3463e446d_0_29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33" name="Google Shape;733;ga3463e446d_0_29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734" name="Google Shape;734;ga3463e446d_0_292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World.txt</a:t>
            </a:r>
            <a:endParaRPr sz="20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5" name="Google Shape;735;ga3463e446d_0_292"/>
          <p:cNvSpPr txBox="1"/>
          <p:nvPr/>
        </p:nvSpPr>
        <p:spPr>
          <a:xfrm>
            <a:off x="340509" y="1356233"/>
            <a:ext cx="5584800" cy="26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這章節使用的文件格式非常簡單</a:t>
            </a:r>
            <a:endParaRPr lang="en-US"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包含一個三角形的列表</a:t>
            </a:r>
            <a:r>
              <a:rPr lang="zh-TW" alt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每一個都由3個頂點來指定，文件中每行都是一個頂點，每個頂點包含五個值：位置座標x、位置座標y、位置座標z，紋理座標s和紋理座標t。</a:t>
            </a:r>
            <a:endParaRPr dirty="0"/>
          </a:p>
        </p:txBody>
      </p:sp>
      <p:pic>
        <p:nvPicPr>
          <p:cNvPr id="736" name="Google Shape;736;ga3463e446d_0_292"/>
          <p:cNvPicPr preferRelativeResize="0"/>
          <p:nvPr/>
        </p:nvPicPr>
        <p:blipFill rotWithShape="1">
          <a:blip r:embed="rId3">
            <a:alphaModFix/>
          </a:blip>
          <a:srcRect b="23611"/>
          <a:stretch/>
        </p:blipFill>
        <p:spPr>
          <a:xfrm>
            <a:off x="6189746" y="60960"/>
            <a:ext cx="1796693" cy="5082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3463e446d_0_27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二、使用HTTP Request指令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42" name="Google Shape;742;ga3463e446d_0_270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743" name="Google Shape;743;ga3463e446d_0_270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4" name="Google Shape;744;ga3463e446d_0_270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5" name="Google Shape;745;ga3463e446d_0_270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6" name="Google Shape;746;ga3463e446d_0_270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47" name="Google Shape;747;ga3463e446d_0_270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748" name="Google Shape;748;ga3463e446d_0_270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9" name="Google Shape;749;ga3463e446d_0_270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0" name="Google Shape;750;ga3463e446d_0_270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51" name="Google Shape;751;ga3463e446d_0_27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752" name="Google Shape;752;ga3463e446d_0_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74" y="1597599"/>
            <a:ext cx="3478575" cy="15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a3463e446d_0_270"/>
          <p:cNvSpPr/>
          <p:nvPr/>
        </p:nvSpPr>
        <p:spPr>
          <a:xfrm>
            <a:off x="301040" y="1052737"/>
            <a:ext cx="2417776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載入外部模型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4" name="Google Shape;754;ga3463e446d_0_270"/>
          <p:cNvSpPr txBox="1"/>
          <p:nvPr/>
        </p:nvSpPr>
        <p:spPr>
          <a:xfrm>
            <a:off x="3733749" y="1539849"/>
            <a:ext cx="5318811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•"/>
            </a:pP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當完成下載資料時</a:t>
            </a:r>
            <a:r>
              <a:rPr 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(DONE)，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再呼叫handleLoadedWorld分析文字檔內容</a:t>
            </a:r>
            <a:endParaRPr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755" name="Google Shape;755;ga3463e446d_0_270"/>
          <p:cNvGraphicFramePr/>
          <p:nvPr>
            <p:extLst>
              <p:ext uri="{D42A27DB-BD31-4B8C-83A1-F6EECF244321}">
                <p14:modId xmlns:p14="http://schemas.microsoft.com/office/powerpoint/2010/main" val="3170078207"/>
              </p:ext>
            </p:extLst>
          </p:nvPr>
        </p:nvGraphicFramePr>
        <p:xfrm>
          <a:off x="4066100" y="2139758"/>
          <a:ext cx="4764025" cy="2521458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{F02FA335-4CE9-40DE-AFC3-4C2843545247}</a:tableStyleId>
              </a:tblPr>
              <a:tblGrid>
                <a:gridCol w="3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值</a:t>
                      </a:r>
                      <a:endParaRPr sz="12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6200" marR="76200" marT="19050" marB="381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4D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狀態</a:t>
                      </a:r>
                      <a:endParaRPr sz="12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6200" marR="76200" marT="19050" marB="381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4D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說明</a:t>
                      </a:r>
                      <a:endParaRPr sz="12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6200" marR="76200" marT="19050" marB="381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4D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4D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UNSENT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4D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客戶端已被建立，但 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open()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方法尚未被呼叫。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4D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OPENED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open()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方法已被呼叫。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HEADERS_RECEIVED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send()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方法已被呼叫，而且可取得 header 與狀態。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LOADING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回應資料下載中，此時 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responseText</a:t>
                      </a: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會擁有部分資料。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DONE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完成下載操作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。</a:t>
                      </a:r>
                      <a:endParaRPr sz="1200" dirty="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76200" marR="76200" marT="57150" marB="5715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56" name="Google Shape;756;ga3463e446d_0_270"/>
          <p:cNvSpPr/>
          <p:nvPr/>
        </p:nvSpPr>
        <p:spPr>
          <a:xfrm>
            <a:off x="255175" y="2159250"/>
            <a:ext cx="3560700" cy="533100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二、使用HTTP</a:t>
            </a:r>
            <a:r>
              <a:rPr lang="en-US" altLang="zh-TW" sz="4000" b="1" dirty="0">
                <a:solidFill>
                  <a:srgbClr val="002060"/>
                </a:solidFill>
              </a:rPr>
              <a:t> </a:t>
            </a:r>
            <a:r>
              <a:rPr lang="en-US" altLang="zh-TW" sz="4000" b="1" dirty="0" err="1">
                <a:solidFill>
                  <a:srgbClr val="002060"/>
                </a:solidFill>
              </a:rPr>
              <a:t>Request指令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762" name="Google Shape;762;p9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63" name="Google Shape;763;p9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4" name="Google Shape;764;p9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5" name="Google Shape;765;p9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6" name="Google Shape;766;p9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67" name="Google Shape;767;p9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68" name="Google Shape;768;p9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9" name="Google Shape;769;p9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0" name="Google Shape;770;p9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71" name="Google Shape;771;p9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772" name="Google Shape;772;p94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loadWorld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20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73" name="Google Shape;77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008" y="2805894"/>
            <a:ext cx="4407408" cy="22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4"/>
          <p:cNvSpPr/>
          <p:nvPr/>
        </p:nvSpPr>
        <p:spPr>
          <a:xfrm>
            <a:off x="944098" y="1275696"/>
            <a:ext cx="672998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整體來說</a:t>
            </a: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我們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建立了一個XMLHttpRequest物件</a:t>
            </a:r>
            <a:endParaRPr lang="en-US"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讓它來負責載入，然後告訴它使用HTTP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GET請求來獲取相同目錄下名為world.txt的文件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當readyState等於4(DONE)，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即是檔案已經完整的載入了，Callback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Function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handleLoadedWorld就會被呼叫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二、使用HTTP</a:t>
            </a:r>
            <a:r>
              <a:rPr lang="en-US" altLang="zh-TW" sz="4000" b="1" dirty="0">
                <a:solidFill>
                  <a:srgbClr val="002060"/>
                </a:solidFill>
              </a:rPr>
              <a:t> </a:t>
            </a:r>
            <a:r>
              <a:rPr lang="en-US" altLang="zh-TW" sz="4000" b="1" dirty="0" err="1">
                <a:solidFill>
                  <a:srgbClr val="002060"/>
                </a:solidFill>
              </a:rPr>
              <a:t>Request指令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780" name="Google Shape;780;p9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81" name="Google Shape;781;p9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2" name="Google Shape;782;p9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3" name="Google Shape;783;p9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4" name="Google Shape;784;p9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85" name="Google Shape;785;p9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86" name="Google Shape;786;p9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7" name="Google Shape;787;p9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8" name="Google Shape;788;p9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89" name="Google Shape;789;p9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790" name="Google Shape;790;p95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handleLoadedWorld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20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1" name="Google Shape;791;p95"/>
          <p:cNvSpPr/>
          <p:nvPr/>
        </p:nvSpPr>
        <p:spPr>
          <a:xfrm>
            <a:off x="944098" y="1401759"/>
            <a:ext cx="672998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這個函數的工作就是parse載入文件內容，並且使用這些內容來建立頂點位置資料和紋理座標資料。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載入文件中的內容是被當作字串來傳入的，參數名稱為data。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92" name="Google Shape;792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098" y="2834586"/>
            <a:ext cx="4603262" cy="117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二、使用HTTP</a:t>
            </a:r>
            <a:r>
              <a:rPr lang="en-US" altLang="zh-TW" sz="4000" b="1" dirty="0">
                <a:solidFill>
                  <a:srgbClr val="002060"/>
                </a:solidFill>
              </a:rPr>
              <a:t> </a:t>
            </a:r>
            <a:r>
              <a:rPr lang="en-US" altLang="zh-TW" sz="4000" b="1" dirty="0" err="1">
                <a:solidFill>
                  <a:srgbClr val="002060"/>
                </a:solidFill>
              </a:rPr>
              <a:t>Request指令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798" name="Google Shape;798;p9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99" name="Google Shape;799;p9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0" name="Google Shape;800;p9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1" name="Google Shape;801;p9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2" name="Google Shape;802;p9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03" name="Google Shape;803;p9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04" name="Google Shape;804;p9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5" name="Google Shape;805;p9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6" name="Google Shape;806;p9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07" name="Google Shape;807;p9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808" name="Google Shape;808;p96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handleLoadedWorld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20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9" name="Google Shape;809;p96"/>
          <p:cNvSpPr txBox="1"/>
          <p:nvPr/>
        </p:nvSpPr>
        <p:spPr>
          <a:xfrm>
            <a:off x="0" y="1278618"/>
            <a:ext cx="4468368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第一步以換行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(\n)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分隔文字檔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忽略開頭為雙斜線的行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再將每行以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由空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白字元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(\s)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分隔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並將分隔結果視為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五個屬性值，然後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分別視為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頂點位置資料和紋理座標資料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vertexCount變量記錄頂點的數量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10" name="Google Shape;81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6470" y="1275697"/>
            <a:ext cx="4387529" cy="315609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6"/>
          <p:cNvSpPr txBox="1"/>
          <p:nvPr/>
        </p:nvSpPr>
        <p:spPr>
          <a:xfrm>
            <a:off x="395536" y="3289057"/>
            <a:ext cx="3678300" cy="1400970"/>
          </a:xfrm>
          <a:prstGeom prst="rect">
            <a:avLst/>
          </a:prstGeom>
          <a:noFill/>
          <a:ln w="9525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•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\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s代表所有可以被視為空白的字元，包含換行、tab、分頁符號、EOF等符號</a:t>
            </a:r>
            <a:endParaRPr lang="en-US"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•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代表前述字元有一個或多個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二、使用HTTP</a:t>
            </a:r>
            <a:r>
              <a:rPr lang="en-US" altLang="zh-TW" sz="4000" b="1" dirty="0">
                <a:solidFill>
                  <a:srgbClr val="002060"/>
                </a:solidFill>
              </a:rPr>
              <a:t> </a:t>
            </a:r>
            <a:r>
              <a:rPr lang="en-US" altLang="zh-TW" sz="4000" b="1" dirty="0" err="1">
                <a:solidFill>
                  <a:srgbClr val="002060"/>
                </a:solidFill>
              </a:rPr>
              <a:t>Request指令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817" name="Google Shape;817;p9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18" name="Google Shape;818;p9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19" name="Google Shape;819;p9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0" name="Google Shape;820;p9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1" name="Google Shape;821;p9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22" name="Google Shape;822;p9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23" name="Google Shape;823;p9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4" name="Google Shape;824;p9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5" name="Google Shape;825;p9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26" name="Google Shape;826;p9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827" name="Google Shape;827;p97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handleLoadedWorld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20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8" name="Google Shape;828;p97"/>
          <p:cNvSpPr txBox="1"/>
          <p:nvPr/>
        </p:nvSpPr>
        <p:spPr>
          <a:xfrm>
            <a:off x="182013" y="1222121"/>
            <a:ext cx="8468211" cy="10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</a:t>
            </a: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world.txt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中載入的頂點位置資料和紋理座標資料</a:t>
            </a: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存進buffer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當準備工作就緒時，清空原本顯示”Loading World…”div標籤中內容。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29" name="Google Shape;82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188" y="2068635"/>
            <a:ext cx="6597280" cy="281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a3463e446d_0_37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二、使用HTTP</a:t>
            </a:r>
            <a:r>
              <a:rPr lang="en-US" altLang="zh-TW" sz="4000" b="1" dirty="0">
                <a:solidFill>
                  <a:srgbClr val="002060"/>
                </a:solidFill>
              </a:rPr>
              <a:t> </a:t>
            </a:r>
            <a:r>
              <a:rPr lang="en-US" altLang="zh-TW" sz="4000" b="1" dirty="0" err="1">
                <a:solidFill>
                  <a:srgbClr val="002060"/>
                </a:solidFill>
              </a:rPr>
              <a:t>Request指令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835" name="Google Shape;835;ga3463e446d_0_374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836" name="Google Shape;836;ga3463e446d_0_374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7" name="Google Shape;837;ga3463e446d_0_374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8" name="Google Shape;838;ga3463e446d_0_374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9" name="Google Shape;839;ga3463e446d_0_374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40" name="Google Shape;840;ga3463e446d_0_374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841" name="Google Shape;841;ga3463e446d_0_374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2" name="Google Shape;842;ga3463e446d_0_374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3" name="Google Shape;843;ga3463e446d_0_374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44" name="Google Shape;844;ga3463e446d_0_37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845" name="Google Shape;845;ga3463e446d_0_374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六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20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6" name="Google Shape;846;ga3463e446d_0_374"/>
          <p:cNvSpPr txBox="1"/>
          <p:nvPr/>
        </p:nvSpPr>
        <p:spPr>
          <a:xfrm>
            <a:off x="405384" y="1197737"/>
            <a:ext cx="8501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將讀取進來的頂點座標及紋理座標資料對應到相應的著色器屬性中。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47" name="Google Shape;847;ga3463e446d_0_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71" y="1761339"/>
            <a:ext cx="9094075" cy="249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三、走路晃動模擬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853" name="Google Shape;853;p9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54" name="Google Shape;854;p9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5" name="Google Shape;855;p9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6" name="Google Shape;856;p9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7" name="Google Shape;857;p9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58" name="Google Shape;858;p9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59" name="Google Shape;859;p9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0" name="Google Shape;860;p9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1" name="Google Shape;861;p9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62" name="Google Shape;862;p9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863" name="Google Shape;863;p99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handlekey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20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4" name="Google Shape;864;p99"/>
          <p:cNvSpPr txBox="1"/>
          <p:nvPr/>
        </p:nvSpPr>
        <p:spPr>
          <a:xfrm>
            <a:off x="197768" y="2035027"/>
            <a:ext cx="4484041" cy="26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控制移動，包括走路過程的「顛簸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」，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都是由handlekeys函數來完成的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根據使用者按下的按鍵計算出速率，當沒有按鍵被按下，那麼這些數值都會被設置為0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5" name="Google Shape;865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1872" y="0"/>
            <a:ext cx="4078224" cy="4419212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9"/>
          <p:cNvSpPr txBox="1"/>
          <p:nvPr/>
        </p:nvSpPr>
        <p:spPr>
          <a:xfrm>
            <a:off x="692188" y="1623181"/>
            <a:ext cx="1134748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補充運境</a:t>
            </a:r>
            <a:endParaRPr sz="18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一、簡介Particle System</a:t>
            </a:r>
            <a:endParaRPr/>
          </a:p>
        </p:txBody>
      </p:sp>
      <p:grpSp>
        <p:nvGrpSpPr>
          <p:cNvPr id="129" name="Google Shape;129;p3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0" name="Google Shape;130;p3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4" name="Google Shape;134;p3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5" name="Google Shape;135;p3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" name="Google Shape;136;p3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" name="Google Shape;137;p3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8" name="Google Shape;138;p3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9" name="Google Shape;139;p34"/>
          <p:cNvSpPr/>
          <p:nvPr/>
        </p:nvSpPr>
        <p:spPr>
          <a:xfrm>
            <a:off x="791072" y="1065038"/>
            <a:ext cx="5390272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（一）什麼時候用到Particle System？(粒子系統)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34"/>
          <p:cNvSpPr/>
          <p:nvPr/>
        </p:nvSpPr>
        <p:spPr>
          <a:xfrm>
            <a:off x="791072" y="2196230"/>
            <a:ext cx="338468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（二）Particle System的組成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34"/>
          <p:cNvSpPr txBox="1"/>
          <p:nvPr/>
        </p:nvSpPr>
        <p:spPr>
          <a:xfrm>
            <a:off x="943472" y="1597152"/>
            <a:ext cx="50854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營造特殊視覺效果，如煙火、煙霧、下雨、火焰等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34"/>
          <p:cNvSpPr/>
          <p:nvPr/>
        </p:nvSpPr>
        <p:spPr>
          <a:xfrm>
            <a:off x="1512285" y="2987443"/>
            <a:ext cx="865632" cy="545366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</a:t>
            </a:r>
            <a:endParaRPr sz="16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34"/>
          <p:cNvSpPr/>
          <p:nvPr/>
        </p:nvSpPr>
        <p:spPr>
          <a:xfrm>
            <a:off x="1512285" y="3646283"/>
            <a:ext cx="865632" cy="545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發射器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34"/>
          <p:cNvSpPr/>
          <p:nvPr/>
        </p:nvSpPr>
        <p:spPr>
          <a:xfrm>
            <a:off x="1512285" y="4305124"/>
            <a:ext cx="865632" cy="545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34"/>
          <p:cNvSpPr/>
          <p:nvPr/>
        </p:nvSpPr>
        <p:spPr>
          <a:xfrm>
            <a:off x="2483416" y="2998516"/>
            <a:ext cx="21595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設定粒子的大小、顏色、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形狀、運動等變化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34"/>
          <p:cNvSpPr/>
          <p:nvPr/>
        </p:nvSpPr>
        <p:spPr>
          <a:xfrm>
            <a:off x="2483416" y="3675919"/>
            <a:ext cx="34163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控制如何發射粒子，例如範圍、方向等；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和控制發射的時間，頻率和密度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" name="Google Shape;147;p34"/>
          <p:cNvSpPr/>
          <p:nvPr/>
        </p:nvSpPr>
        <p:spPr>
          <a:xfrm>
            <a:off x="2483416" y="4312577"/>
            <a:ext cx="49537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粒子身處的環境設定，例如比較常用的包括重力（Gravity）、模擬空間和外力等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" name="Google Shape;148;p34"/>
          <p:cNvSpPr/>
          <p:nvPr/>
        </p:nvSpPr>
        <p:spPr>
          <a:xfrm>
            <a:off x="1431629" y="2854254"/>
            <a:ext cx="1019440" cy="2093398"/>
          </a:xfrm>
          <a:prstGeom prst="rect">
            <a:avLst/>
          </a:prstGeom>
          <a:noFill/>
          <a:ln w="19050" cap="flat" cmpd="sng">
            <a:solidFill>
              <a:srgbClr val="B6DDE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4"/>
          <p:cNvSpPr txBox="1"/>
          <p:nvPr/>
        </p:nvSpPr>
        <p:spPr>
          <a:xfrm>
            <a:off x="395536" y="3629752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粒子系統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0" name="Google Shape;150;p34" descr="D:\Downloads\screenshot-2019-06-20-at-2.55.27-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168" y="2196230"/>
            <a:ext cx="2451100" cy="1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3463e446d_0_31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三、走路晃動模擬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72" name="Google Shape;872;ga3463e446d_0_310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873" name="Google Shape;873;ga3463e446d_0_310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4" name="Google Shape;874;ga3463e446d_0_310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5" name="Google Shape;875;ga3463e446d_0_310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6" name="Google Shape;876;ga3463e446d_0_310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77" name="Google Shape;877;ga3463e446d_0_310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878" name="Google Shape;878;ga3463e446d_0_310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9" name="Google Shape;879;ga3463e446d_0_310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0" name="Google Shape;880;ga3463e446d_0_310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81" name="Google Shape;881;ga3463e446d_0_31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882" name="Google Shape;882;ga3463e446d_0_310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animate()</a:t>
            </a:r>
            <a:endParaRPr sz="20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3" name="Google Shape;883;ga3463e446d_0_310"/>
          <p:cNvSpPr txBox="1"/>
          <p:nvPr/>
        </p:nvSpPr>
        <p:spPr>
          <a:xfrm>
            <a:off x="197700" y="1324862"/>
            <a:ext cx="4323900" cy="23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joggingAngle變數用來獲得”走路晃動”的效果，在移動時，讓y座標跟隨頭部高度，以正弦波移動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用於計算出距離上次animate函數被調用的毫秒數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84" name="Google Shape;884;ga3463e446d_0_310"/>
          <p:cNvGrpSpPr/>
          <p:nvPr/>
        </p:nvGrpSpPr>
        <p:grpSpPr>
          <a:xfrm>
            <a:off x="4626864" y="878454"/>
            <a:ext cx="4517383" cy="3923432"/>
            <a:chOff x="6397794" y="1825625"/>
            <a:chExt cx="5794205" cy="5032376"/>
          </a:xfrm>
        </p:grpSpPr>
        <p:pic>
          <p:nvPicPr>
            <p:cNvPr id="885" name="Google Shape;885;ga3463e446d_0_3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97794" y="1825625"/>
              <a:ext cx="5794205" cy="5032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ga3463e446d_0_310"/>
            <p:cNvSpPr/>
            <p:nvPr/>
          </p:nvSpPr>
          <p:spPr>
            <a:xfrm>
              <a:off x="6397794" y="2041742"/>
              <a:ext cx="5794200" cy="263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a3463e446d_0_310"/>
            <p:cNvSpPr/>
            <p:nvPr/>
          </p:nvSpPr>
          <p:spPr>
            <a:xfrm>
              <a:off x="6397794" y="2520907"/>
              <a:ext cx="5794200" cy="688800"/>
            </a:xfrm>
            <a:prstGeom prst="rect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a3463e446d_0_33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三、走路晃動模擬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93" name="Google Shape;893;ga3463e446d_0_330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894" name="Google Shape;894;ga3463e446d_0_330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5" name="Google Shape;895;ga3463e446d_0_330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6" name="Google Shape;896;ga3463e446d_0_330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7" name="Google Shape;897;ga3463e446d_0_330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98" name="Google Shape;898;ga3463e446d_0_330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899" name="Google Shape;899;ga3463e446d_0_330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0" name="Google Shape;900;ga3463e446d_0_330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1" name="Google Shape;901;ga3463e446d_0_330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02" name="Google Shape;902;ga3463e446d_0_33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903" name="Google Shape;903;ga3463e446d_0_330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animate()</a:t>
            </a:r>
            <a:endParaRPr sz="20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4" name="Google Shape;904;ga3463e446d_0_330"/>
          <p:cNvSpPr txBox="1"/>
          <p:nvPr/>
        </p:nvSpPr>
        <p:spPr>
          <a:xfrm>
            <a:off x="100584" y="1275697"/>
            <a:ext cx="8860200" cy="3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位置的改變與走路晃動效果都發生在移動時，當speed為非零值時，就會根據三角函數和當前速度調整xPos和zPos。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調整yaw和pitch的速率，最後需要記錄時間，以便animate函數計算出中間的時間間隔。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05" name="Google Shape;905;ga3463e446d_0_330"/>
          <p:cNvGrpSpPr/>
          <p:nvPr/>
        </p:nvGrpSpPr>
        <p:grpSpPr>
          <a:xfrm>
            <a:off x="548641" y="2452384"/>
            <a:ext cx="7833282" cy="2259728"/>
            <a:chOff x="728106" y="3550920"/>
            <a:chExt cx="11463899" cy="3307080"/>
          </a:xfrm>
        </p:grpSpPr>
        <p:pic>
          <p:nvPicPr>
            <p:cNvPr id="906" name="Google Shape;906;ga3463e446d_0_3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3405" y="3550920"/>
              <a:ext cx="7128595" cy="3307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ga3463e446d_0_330"/>
            <p:cNvSpPr/>
            <p:nvPr/>
          </p:nvSpPr>
          <p:spPr>
            <a:xfrm>
              <a:off x="5063405" y="3550921"/>
              <a:ext cx="7128600" cy="1606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a3463e446d_0_330"/>
            <p:cNvSpPr/>
            <p:nvPr/>
          </p:nvSpPr>
          <p:spPr>
            <a:xfrm>
              <a:off x="5063405" y="5386388"/>
              <a:ext cx="7128600" cy="1471500"/>
            </a:xfrm>
            <a:prstGeom prst="rect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9" name="Google Shape;909;ga3463e446d_0_3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8106" y="4246508"/>
              <a:ext cx="4158220" cy="13954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0" name="Google Shape;910;ga3463e446d_0_330"/>
          <p:cNvSpPr/>
          <p:nvPr/>
        </p:nvSpPr>
        <p:spPr>
          <a:xfrm>
            <a:off x="548640" y="3943359"/>
            <a:ext cx="2901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(使用degToRad函數將角度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轉換為弧度)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zh-TW" altLang="en-US" sz="4000" b="1" dirty="0">
                <a:solidFill>
                  <a:srgbClr val="002060"/>
                </a:solidFill>
              </a:rPr>
              <a:t>四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altLang="zh-TW" sz="4000" b="1" dirty="0">
                <a:solidFill>
                  <a:srgbClr val="002060"/>
                </a:solidFill>
              </a:rPr>
              <a:t>Demo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916" name="Google Shape;916;p10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17" name="Google Shape;917;p10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8" name="Google Shape;918;p10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9" name="Google Shape;919;p10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0" name="Google Shape;920;p10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21" name="Google Shape;921;p10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22" name="Google Shape;922;p10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3" name="Google Shape;923;p10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4" name="Google Shape;924;p10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25" name="Google Shape;925;p10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927" name="Google Shape;927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072" y="1506849"/>
            <a:ext cx="3325368" cy="332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496" y="1506849"/>
            <a:ext cx="3325369" cy="3325369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06"/>
          <p:cNvSpPr/>
          <p:nvPr/>
        </p:nvSpPr>
        <p:spPr>
          <a:xfrm>
            <a:off x="1480615" y="1060497"/>
            <a:ext cx="1827744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關閉Depth Test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0" name="Google Shape;930;p106"/>
          <p:cNvSpPr/>
          <p:nvPr/>
        </p:nvSpPr>
        <p:spPr>
          <a:xfrm>
            <a:off x="5106308" y="1048209"/>
            <a:ext cx="1827744" cy="369332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開啟Depth Test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0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936" name="Google Shape;936;p10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37" name="Google Shape;937;p10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8" name="Google Shape;938;p10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9" name="Google Shape;939;p10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0" name="Google Shape;940;p10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41" name="Google Shape;941;p10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42" name="Google Shape;942;p10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3" name="Google Shape;943;p10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4" name="Google Shape;944;p10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45" name="Google Shape;945;p10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946" name="Google Shape;946;p107"/>
          <p:cNvSpPr/>
          <p:nvPr/>
        </p:nvSpPr>
        <p:spPr>
          <a:xfrm>
            <a:off x="971600" y="2198166"/>
            <a:ext cx="27042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（一）模型檔類型？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7" name="Google Shape;947;p107"/>
          <p:cNvSpPr/>
          <p:nvPr/>
        </p:nvSpPr>
        <p:spPr>
          <a:xfrm>
            <a:off x="971600" y="2736324"/>
            <a:ext cx="63165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1.模型檔有很多種，較容易載入的是直接將Javascript物件存成Json檔，另外則是將已經有的檔案格式透過Lib載入進來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2.下面將示範兩種外讀模型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Json (JavaScript Object Notation)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Obj (Wavefront .obj file)</a:t>
            </a:r>
            <a:endParaRPr/>
          </a:p>
        </p:txBody>
      </p:sp>
      <p:sp>
        <p:nvSpPr>
          <p:cNvPr id="948" name="Google Shape;948;p107"/>
          <p:cNvSpPr/>
          <p:nvPr/>
        </p:nvSpPr>
        <p:spPr>
          <a:xfrm>
            <a:off x="971600" y="1052725"/>
            <a:ext cx="63165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前面介紹我們使用自定義的資料</a:t>
            </a:r>
            <a:r>
              <a:rPr 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(txt)</a:t>
            </a: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格式載入模型</a:t>
            </a:r>
            <a:endParaRPr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然而以txt定義模型的方式並沒有被廣泛支援</a:t>
            </a:r>
            <a:endParaRPr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a3463e446d_0_41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954" name="Google Shape;954;ga3463e446d_0_410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955" name="Google Shape;955;ga3463e446d_0_410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6" name="Google Shape;956;ga3463e446d_0_410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7" name="Google Shape;957;ga3463e446d_0_410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8" name="Google Shape;958;ga3463e446d_0_410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59" name="Google Shape;959;ga3463e446d_0_410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960" name="Google Shape;960;ga3463e446d_0_410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1" name="Google Shape;961;ga3463e446d_0_410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2" name="Google Shape;962;ga3463e446d_0_410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63" name="Google Shape;963;ga3463e446d_0_41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964" name="Google Shape;964;ga3463e446d_0_410"/>
          <p:cNvSpPr/>
          <p:nvPr/>
        </p:nvSpPr>
        <p:spPr>
          <a:xfrm>
            <a:off x="971600" y="1232275"/>
            <a:ext cx="21336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Json模型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5" name="Google Shape;965;ga3463e446d_0_410"/>
          <p:cNvSpPr/>
          <p:nvPr/>
        </p:nvSpPr>
        <p:spPr>
          <a:xfrm>
            <a:off x="971600" y="1843675"/>
            <a:ext cx="6715456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Json為將結構化資料</a:t>
            </a:r>
            <a:r>
              <a:rPr 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 (structured data) </a:t>
            </a: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呈現為</a:t>
            </a:r>
            <a:r>
              <a:rPr 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 JavaScript </a:t>
            </a: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物件的標準格式，常用於網站上的資料呈現、傳輸</a:t>
            </a:r>
            <a:r>
              <a:rPr 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例如將資料從伺服器送至用戶端，以利顯示網頁</a:t>
            </a:r>
            <a:endParaRPr dirty="0"/>
          </a:p>
        </p:txBody>
      </p:sp>
      <p:sp>
        <p:nvSpPr>
          <p:cNvPr id="966" name="Google Shape;966;ga3463e446d_0_410"/>
          <p:cNvSpPr/>
          <p:nvPr/>
        </p:nvSpPr>
        <p:spPr>
          <a:xfrm>
            <a:off x="971600" y="2945575"/>
            <a:ext cx="63165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接下來我們將示範在Json中儲存茶壺的模型</a:t>
            </a: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並將茶壺繪製出</a:t>
            </a:r>
            <a:endParaRPr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7" name="Google Shape;967;ga3463e446d_0_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128" y="3593479"/>
            <a:ext cx="1886995" cy="1248562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ga3463e446d_0_410"/>
          <p:cNvSpPr/>
          <p:nvPr/>
        </p:nvSpPr>
        <p:spPr>
          <a:xfrm>
            <a:off x="3261360" y="4186600"/>
            <a:ext cx="2658764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猶他茶壺是在電腦圖學界廣泛採用的標準參照物體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974" name="Google Shape;974;p10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75" name="Google Shape;975;p10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6" name="Google Shape;976;p10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7" name="Google Shape;977;p10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8" name="Google Shape;978;p10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79" name="Google Shape;979;p10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80" name="Google Shape;980;p10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1" name="Google Shape;981;p10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2" name="Google Shape;982;p10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83" name="Google Shape;983;p10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984" name="Google Shape;984;p109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載入Json模型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5" name="Google Shape;985;p109"/>
          <p:cNvSpPr txBox="1"/>
          <p:nvPr/>
        </p:nvSpPr>
        <p:spPr>
          <a:xfrm>
            <a:off x="469494" y="1275696"/>
            <a:ext cx="8275320" cy="95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1. 我們建立一個XMLHttpRequest物件，然後讓它來載入Teapot.Json檔案。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檔案描述了一個Json物件，其中的物件中以陣列儲存了組成茶壺所需的頂點位置、法向量、Texture Coordinate和頂點索引。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6" name="Google Shape;986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835" y="2324882"/>
            <a:ext cx="5596845" cy="2615348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09"/>
          <p:cNvSpPr/>
          <p:nvPr/>
        </p:nvSpPr>
        <p:spPr>
          <a:xfrm>
            <a:off x="3274200" y="859600"/>
            <a:ext cx="43623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使用XMLHttpRequest載入Json模型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993" name="Google Shape;993;p11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94" name="Google Shape;994;p11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5" name="Google Shape;995;p11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6" name="Google Shape;996;p11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7" name="Google Shape;997;p11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98" name="Google Shape;998;p11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99" name="Google Shape;999;p11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0" name="Google Shape;1000;p11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1" name="Google Shape;1001;p11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02" name="Google Shape;1002;p11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1003" name="Google Shape;1003;p110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載入Json模型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4" name="Google Shape;1004;p110"/>
          <p:cNvSpPr txBox="1"/>
          <p:nvPr/>
        </p:nvSpPr>
        <p:spPr>
          <a:xfrm>
            <a:off x="109728" y="1385424"/>
            <a:ext cx="4248912" cy="138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2. 從文件中載入的頂點位置數組和紋理座標數組。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準備工作就緒時，清空div標籤中內容。  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05" name="Google Shape;1005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9852" y="42672"/>
            <a:ext cx="4604148" cy="510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a3463e446d_0_43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011" name="Google Shape;1011;ga3463e446d_0_43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012" name="Google Shape;1012;ga3463e446d_0_43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3" name="Google Shape;1013;ga3463e446d_0_43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4" name="Google Shape;1014;ga3463e446d_0_43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5" name="Google Shape;1015;ga3463e446d_0_43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16" name="Google Shape;1016;ga3463e446d_0_43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017" name="Google Shape;1017;ga3463e446d_0_43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8" name="Google Shape;1018;ga3463e446d_0_43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9" name="Google Shape;1019;ga3463e446d_0_43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20" name="Google Shape;1020;ga3463e446d_0_43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021" name="Google Shape;1021;ga3463e446d_0_432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載入Json模型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2" name="Google Shape;1022;ga3463e446d_0_432"/>
          <p:cNvSpPr txBox="1"/>
          <p:nvPr/>
        </p:nvSpPr>
        <p:spPr>
          <a:xfrm>
            <a:off x="109728" y="1385424"/>
            <a:ext cx="4248900" cy="1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 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drawScene()時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將剛載入的buffer 做bind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即可畫出載入的模型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3" name="Google Shape;1023;ga3463e446d_0_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00" y="2537817"/>
            <a:ext cx="26003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a3463e446d_0_432"/>
          <p:cNvSpPr/>
          <p:nvPr/>
        </p:nvSpPr>
        <p:spPr>
          <a:xfrm>
            <a:off x="3136626" y="1573954"/>
            <a:ext cx="5608164" cy="2611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gl.vertexAttribPointer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shaderProgram.vertexPositionAttribute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teapotVertexPositionBuffer.itemSize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gl.FLOAT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false, 0, 0);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gl.bindBuffer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gl.ARRAY_BUFFER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teapotVertexTextureCoordBuffer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gl.vertexAttribPointer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shaderProgram.textureCoordAttribute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teapotVertexTextureCoordBuffer.itemSize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gl.FLOAT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false, 0, 0);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gl.bindBuffer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gl.ARRAY_BUFFER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teapotVertexNormalBuffer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gl.vertexAttribPointer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shaderProgram.vertexNormalAttribute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teapotVertexNormalBuffer.itemSize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gl.FLOAT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false, 0, 0);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gl.bindBuffer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gl.ELEMENT_ARRAY_BUFFER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teapotVertexIndexBuffer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setMatrixUniforms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();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gl.drawElements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gl.TRIANGLES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teapotVertexIndexBuffer.numItems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gl.UNSIGNED_SHORT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0);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485;p90"/>
          <p:cNvCxnSpPr/>
          <p:nvPr/>
        </p:nvCxnSpPr>
        <p:spPr>
          <a:xfrm>
            <a:off x="3142138" y="1573954"/>
            <a:ext cx="0" cy="2611800"/>
          </a:xfrm>
          <a:prstGeom prst="straightConnector1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030" name="Google Shape;1030;p11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31" name="Google Shape;1031;p11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2" name="Google Shape;1032;p11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3" name="Google Shape;1033;p11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4" name="Google Shape;1034;p11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35" name="Google Shape;1035;p11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36" name="Google Shape;1036;p11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7" name="Google Shape;1037;p11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8" name="Google Shape;1038;p11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39" name="Google Shape;1039;p11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1040" name="Google Shape;1040;p111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1" name="Google Shape;1041;p111"/>
          <p:cNvSpPr/>
          <p:nvPr/>
        </p:nvSpPr>
        <p:spPr>
          <a:xfrm>
            <a:off x="976336" y="1269644"/>
            <a:ext cx="1869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介紹Obj格式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2" name="Google Shape;1042;p111"/>
          <p:cNvSpPr/>
          <p:nvPr/>
        </p:nvSpPr>
        <p:spPr>
          <a:xfrm>
            <a:off x="2845472" y="1275696"/>
            <a:ext cx="55046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 Obj檔是一個比較常見的3D模型檔案格式之一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其他亦有stl、vrml、ply等不同的檔案格式</a:t>
            </a:r>
            <a:endParaRPr/>
          </a:p>
        </p:txBody>
      </p:sp>
      <p:sp>
        <p:nvSpPr>
          <p:cNvPr id="1043" name="Google Shape;1043;p111"/>
          <p:cNvSpPr txBox="1"/>
          <p:nvPr/>
        </p:nvSpPr>
        <p:spPr>
          <a:xfrm>
            <a:off x="860512" y="2026582"/>
            <a:ext cx="7925568" cy="14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開發：由Wavefront公司所開發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(3)優點：眾多知名3D模型軟體都支援Obj檔案的讀寫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非常適合用於3D模型軟體之間的資訊交換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是一種文字檔案，可直接以記事本檢視與修改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4" name="Google Shape;1044;p111"/>
          <p:cNvSpPr/>
          <p:nvPr/>
        </p:nvSpPr>
        <p:spPr>
          <a:xfrm>
            <a:off x="976336" y="3257986"/>
            <a:ext cx="830041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有提供直線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(Line)、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多邊形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(Polygon)、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表面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(Surface)、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曲線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(Curve)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等的定義方式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多邊形基本上以三角形儲存，但其支援三個點以上的面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可以儲存法向量和Texture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Coordinate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(6)Syntax :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以關鍵字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(Keyword)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開頭，說明該行的指令或儲存的資料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資料間以空格或tab做分隔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1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050" name="Google Shape;1050;p11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51" name="Google Shape;1051;p11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2" name="Google Shape;1052;p11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3" name="Google Shape;1053;p11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4" name="Google Shape;1054;p11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55" name="Google Shape;1055;p11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56" name="Google Shape;1056;p11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7" name="Google Shape;1057;p11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8" name="Google Shape;1058;p11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59" name="Google Shape;1059;p11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060" name="Google Shape;1060;p112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1" name="Google Shape;1061;p112"/>
          <p:cNvSpPr/>
          <p:nvPr/>
        </p:nvSpPr>
        <p:spPr>
          <a:xfrm>
            <a:off x="976336" y="1269644"/>
            <a:ext cx="1869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介紹Obj格式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2" name="Google Shape;1062;p112"/>
          <p:cNvSpPr txBox="1"/>
          <p:nvPr/>
        </p:nvSpPr>
        <p:spPr>
          <a:xfrm>
            <a:off x="197768" y="1871039"/>
            <a:ext cx="8824536" cy="301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(7)定義方面有兩種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數值列表：儲存一系列實際數值，例如頂點位置、法向量等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元素：構成物體的元素，數值通常以整數表示，並參照到指定的數值列表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(8)關鍵字列表：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數值列表：v (頂點)、vp (以曲面參數定義點)、vt (Texture Coordinate)、vn (法向量)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元素：p (點)、l (線)、f (面)、curv (曲線)、surf 表面 (表面)</a:t>
            </a:r>
            <a:endParaRPr/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一、簡介Particle System</a:t>
            </a:r>
            <a:endParaRPr/>
          </a:p>
        </p:txBody>
      </p:sp>
      <p:grpSp>
        <p:nvGrpSpPr>
          <p:cNvPr id="156" name="Google Shape;156;p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7" name="Google Shape;157;p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1" name="Google Shape;161;p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2" name="Google Shape;162;p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5" name="Google Shape;165;p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791072" y="1065038"/>
            <a:ext cx="512204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（三）Particle System 與 Billboard相似之處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381452" y="3596640"/>
            <a:ext cx="1201500" cy="631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由大量物件構成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956225" y="1615440"/>
            <a:ext cx="1237500" cy="63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通常會</a:t>
            </a:r>
            <a:r>
              <a:rPr lang="en-US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運動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419408" y="1615440"/>
            <a:ext cx="1189500" cy="63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Blending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791072" y="2924318"/>
            <a:ext cx="3256672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（四）Particle System 特性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987552" y="3596640"/>
            <a:ext cx="1201616" cy="6315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生命週期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" name="Google Shape;172;p5">
            <a:hlinkClick r:id="rId3"/>
          </p:cNvPr>
          <p:cNvSpPr/>
          <p:nvPr/>
        </p:nvSpPr>
        <p:spPr>
          <a:xfrm>
            <a:off x="5385575" y="3596640"/>
            <a:ext cx="12015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點我看</a:t>
            </a:r>
            <a:r>
              <a:rPr lang="en-US" sz="1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sz="1600" b="0" i="0" u="none" strike="noStrike" cap="none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3775224" y="3596650"/>
            <a:ext cx="1549500" cy="631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需要使用極簡單的幾何結構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1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068" name="Google Shape;1068;p11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69" name="Google Shape;1069;p11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0" name="Google Shape;1070;p11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1" name="Google Shape;1071;p11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2" name="Google Shape;1072;p11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73" name="Google Shape;1073;p11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74" name="Google Shape;1074;p11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5" name="Google Shape;1075;p11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6" name="Google Shape;1076;p11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77" name="Google Shape;1077;p11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1078" name="Google Shape;1078;p113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9" name="Google Shape;1079;p113"/>
          <p:cNvSpPr/>
          <p:nvPr/>
        </p:nvSpPr>
        <p:spPr>
          <a:xfrm>
            <a:off x="976336" y="1269644"/>
            <a:ext cx="1869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介紹Obj格式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0" name="Google Shape;1080;p113"/>
          <p:cNvSpPr txBox="1"/>
          <p:nvPr/>
        </p:nvSpPr>
        <p:spPr>
          <a:xfrm>
            <a:off x="0" y="2091027"/>
            <a:ext cx="4815840" cy="289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 表頂點座標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v  4.3  -2.6  3.7  1.0  </a:t>
            </a:r>
            <a:r>
              <a:rPr lang="en-US" sz="1600" b="0" i="0" u="none" strike="noStrike" cap="non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 x y z [w] 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vp 表曲面參數對應的點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vp  0.3  0.7 1.0  </a:t>
            </a:r>
            <a:r>
              <a:rPr lang="en-US" sz="1600" b="0" i="0" u="none" strike="noStrike" cap="non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 u v [w] 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vt 表Texture Coordinate (s, t, p)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vt  0.5  0.3  0.0  </a:t>
            </a:r>
            <a:r>
              <a:rPr lang="en-US" sz="1600" b="0" i="0" u="none" strike="noStrike" cap="non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 s t [p] 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vn 表法向量 (單位向量)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vt   0.707   0.0   -0.707   </a:t>
            </a:r>
            <a:r>
              <a:rPr lang="en-US" sz="1600" b="0" i="0" u="none" strike="noStrike" cap="non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 x y z 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※註： </a:t>
            </a:r>
            <a:r>
              <a:rPr lang="en-US" sz="1600" b="0" i="0" u="none" strike="noStrike" cap="non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#虛線方框  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表示Obj檔片段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1" name="Google Shape;1081;p113"/>
          <p:cNvSpPr txBox="1"/>
          <p:nvPr/>
        </p:nvSpPr>
        <p:spPr>
          <a:xfrm>
            <a:off x="4998648" y="2101724"/>
            <a:ext cx="3962190" cy="236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 表示點物件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p   3   </a:t>
            </a:r>
            <a:r>
              <a:rPr lang="en-US" sz="1600" b="0" i="0" u="none" strike="noStrike" cap="non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#頂點列表的第三個頂點</a:t>
            </a:r>
            <a:endParaRPr sz="1600" b="0" i="0" u="none" strike="noStrike" cap="none">
              <a:solidFill>
                <a:srgbClr val="A5A5A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 表示線段物件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l   1   2   3   4   </a:t>
            </a:r>
            <a:r>
              <a:rPr lang="en-US" sz="1600" b="0" i="0" u="none" strike="noStrike" cap="none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#兩條線</a:t>
            </a:r>
            <a:endParaRPr sz="1600" b="0" i="0" u="none" strike="noStrike" cap="none">
              <a:solidFill>
                <a:srgbClr val="A5A5A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 表示面物件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f    1/2/3    4/5/6    7/8/9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表示三角形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格式為 (v或vp)/(vt)/(vn)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2" name="Google Shape;1082;p113"/>
          <p:cNvSpPr/>
          <p:nvPr/>
        </p:nvSpPr>
        <p:spPr>
          <a:xfrm>
            <a:off x="2896970" y="1316391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關鍵字列表</a:t>
            </a:r>
            <a:endParaRPr/>
          </a:p>
        </p:txBody>
      </p:sp>
      <p:sp>
        <p:nvSpPr>
          <p:cNvPr id="1083" name="Google Shape;1083;p113"/>
          <p:cNvSpPr/>
          <p:nvPr/>
        </p:nvSpPr>
        <p:spPr>
          <a:xfrm>
            <a:off x="5090412" y="1756813"/>
            <a:ext cx="800219" cy="338554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元素：</a:t>
            </a:r>
            <a:endParaRPr/>
          </a:p>
        </p:txBody>
      </p:sp>
      <p:sp>
        <p:nvSpPr>
          <p:cNvPr id="1084" name="Google Shape;1084;p113"/>
          <p:cNvSpPr/>
          <p:nvPr/>
        </p:nvSpPr>
        <p:spPr>
          <a:xfrm>
            <a:off x="593304" y="1752473"/>
            <a:ext cx="1210588" cy="338554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數值列表：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1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090" name="Google Shape;1090;p11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91" name="Google Shape;1091;p11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2" name="Google Shape;1092;p11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3" name="Google Shape;1093;p11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4" name="Google Shape;1094;p11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95" name="Google Shape;1095;p11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96" name="Google Shape;1096;p11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7" name="Google Shape;1097;p11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8" name="Google Shape;1098;p11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99" name="Google Shape;1099;p11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1100" name="Google Shape;1100;p114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1" name="Google Shape;1101;p114"/>
          <p:cNvSpPr/>
          <p:nvPr/>
        </p:nvSpPr>
        <p:spPr>
          <a:xfrm>
            <a:off x="976336" y="1269644"/>
            <a:ext cx="1869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介紹Obj格式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2" name="Google Shape;1102;p114"/>
          <p:cNvSpPr/>
          <p:nvPr/>
        </p:nvSpPr>
        <p:spPr>
          <a:xfrm>
            <a:off x="2896970" y="1316391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關鍵字列表</a:t>
            </a:r>
            <a:endParaRPr/>
          </a:p>
        </p:txBody>
      </p:sp>
      <p:sp>
        <p:nvSpPr>
          <p:cNvPr id="1103" name="Google Shape;1103;p114"/>
          <p:cNvSpPr txBox="1"/>
          <p:nvPr/>
        </p:nvSpPr>
        <p:spPr>
          <a:xfrm>
            <a:off x="838200" y="1771619"/>
            <a:ext cx="6714744" cy="306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其他常用關鍵字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 (Group Name)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 (smoothing group)</a:t>
            </a:r>
            <a:endParaRPr/>
          </a:p>
          <a:p>
            <a:pPr marL="6858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mg (Merging group)</a:t>
            </a:r>
            <a:endParaRPr/>
          </a:p>
          <a:p>
            <a:pPr marL="6858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 (Object name)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 (註解)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usemtl (材質名稱 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mtllib (材質定義檔.mtl路徑)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109" name="Google Shape;1109;p11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10" name="Google Shape;1110;p11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1" name="Google Shape;1111;p11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2" name="Google Shape;1112;p11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3" name="Google Shape;1113;p11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14" name="Google Shape;1114;p11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15" name="Google Shape;1115;p11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6" name="Google Shape;1116;p11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7" name="Google Shape;1117;p11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18" name="Google Shape;1118;p11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1119" name="Google Shape;1119;p115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0" name="Google Shape;1120;p115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21" name="Google Shape;1121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9978" y="1448758"/>
            <a:ext cx="3248230" cy="3491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15"/>
          <p:cNvSpPr txBox="1"/>
          <p:nvPr/>
        </p:nvSpPr>
        <p:spPr>
          <a:xfrm>
            <a:off x="791072" y="1403389"/>
            <a:ext cx="2643554" cy="197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右圖是一個常見的Obj檔格式的範例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其表示了一個正四面體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23" name="Google Shape;1123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329" y="3447926"/>
            <a:ext cx="1533027" cy="1333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129" name="Google Shape;1129;p11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30" name="Google Shape;1130;p11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1" name="Google Shape;1131;p11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2" name="Google Shape;1132;p11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3" name="Google Shape;1133;p11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34" name="Google Shape;1134;p11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35" name="Google Shape;1135;p11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6" name="Google Shape;1136;p11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7" name="Google Shape;1137;p11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38" name="Google Shape;1138;p11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1139" name="Google Shape;1139;p116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0" name="Google Shape;1140;p116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41" name="Google Shape;1141;p116"/>
          <p:cNvGrpSpPr/>
          <p:nvPr/>
        </p:nvGrpSpPr>
        <p:grpSpPr>
          <a:xfrm>
            <a:off x="4015745" y="1413489"/>
            <a:ext cx="5046550" cy="2902823"/>
            <a:chOff x="3481754" y="1825625"/>
            <a:chExt cx="8508023" cy="4893896"/>
          </a:xfrm>
        </p:grpSpPr>
        <p:pic>
          <p:nvPicPr>
            <p:cNvPr id="1142" name="Google Shape;1142;p1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1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4" name="Google Shape;1144;p116"/>
            <p:cNvSpPr/>
            <p:nvPr/>
          </p:nvSpPr>
          <p:spPr>
            <a:xfrm>
              <a:off x="4035669" y="2092570"/>
              <a:ext cx="1749669" cy="2286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16"/>
            <p:cNvSpPr/>
            <p:nvPr/>
          </p:nvSpPr>
          <p:spPr>
            <a:xfrm>
              <a:off x="3851031" y="2365131"/>
              <a:ext cx="3385038" cy="4354390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16"/>
            <p:cNvSpPr/>
            <p:nvPr/>
          </p:nvSpPr>
          <p:spPr>
            <a:xfrm>
              <a:off x="7789983" y="1825625"/>
              <a:ext cx="4062047" cy="4654306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7" name="Google Shape;1147;p116"/>
          <p:cNvSpPr txBox="1"/>
          <p:nvPr/>
        </p:nvSpPr>
        <p:spPr>
          <a:xfrm>
            <a:off x="938334" y="1462823"/>
            <a:ext cx="2643554" cy="308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o表示物件的名稱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這邊定義了一個物件叫做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Tetrahedron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153" name="Google Shape;1153;p11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54" name="Google Shape;1154;p11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5" name="Google Shape;1155;p11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6" name="Google Shape;1156;p11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7" name="Google Shape;1157;p11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58" name="Google Shape;1158;p11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59" name="Google Shape;1159;p11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0" name="Google Shape;1160;p11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1" name="Google Shape;1161;p11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62" name="Google Shape;1162;p1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1163" name="Google Shape;1163;p117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4" name="Google Shape;1164;p117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65" name="Google Shape;1165;p117"/>
          <p:cNvGrpSpPr/>
          <p:nvPr/>
        </p:nvGrpSpPr>
        <p:grpSpPr>
          <a:xfrm>
            <a:off x="3718922" y="1395409"/>
            <a:ext cx="5425078" cy="3120557"/>
            <a:chOff x="3481754" y="1825625"/>
            <a:chExt cx="8508023" cy="4893896"/>
          </a:xfrm>
        </p:grpSpPr>
        <p:pic>
          <p:nvPicPr>
            <p:cNvPr id="1166" name="Google Shape;1166;p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8" name="Google Shape;1168;p117"/>
            <p:cNvSpPr/>
            <p:nvPr/>
          </p:nvSpPr>
          <p:spPr>
            <a:xfrm>
              <a:off x="7728438" y="3147646"/>
              <a:ext cx="3112478" cy="1023086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17"/>
            <p:cNvSpPr/>
            <p:nvPr/>
          </p:nvSpPr>
          <p:spPr>
            <a:xfrm>
              <a:off x="7827350" y="2892670"/>
              <a:ext cx="2680190" cy="202224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117"/>
          <p:cNvSpPr txBox="1"/>
          <p:nvPr/>
        </p:nvSpPr>
        <p:spPr>
          <a:xfrm>
            <a:off x="413404" y="1458548"/>
            <a:ext cx="3221736" cy="28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g代表物件中的一個群組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這邊定義了一個group叫做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Tetrahedron_s-urface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176" name="Google Shape;1176;p11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77" name="Google Shape;1177;p11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8" name="Google Shape;1178;p11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9" name="Google Shape;1179;p11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0" name="Google Shape;1180;p11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81" name="Google Shape;1181;p11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82" name="Google Shape;1182;p11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3" name="Google Shape;1183;p11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4" name="Google Shape;1184;p11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85" name="Google Shape;1185;p11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1186" name="Google Shape;1186;p118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7" name="Google Shape;1187;p118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88" name="Google Shape;1188;p118"/>
          <p:cNvGrpSpPr/>
          <p:nvPr/>
        </p:nvGrpSpPr>
        <p:grpSpPr>
          <a:xfrm>
            <a:off x="3532744" y="1320188"/>
            <a:ext cx="5611256" cy="3227648"/>
            <a:chOff x="3481754" y="1825625"/>
            <a:chExt cx="8508023" cy="4893896"/>
          </a:xfrm>
        </p:grpSpPr>
        <p:pic>
          <p:nvPicPr>
            <p:cNvPr id="1189" name="Google Shape;1189;p1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1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1" name="Google Shape;1191;p118"/>
            <p:cNvSpPr/>
            <p:nvPr/>
          </p:nvSpPr>
          <p:spPr>
            <a:xfrm>
              <a:off x="7856660" y="5715001"/>
              <a:ext cx="1876425" cy="854439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18"/>
            <p:cNvSpPr/>
            <p:nvPr/>
          </p:nvSpPr>
          <p:spPr>
            <a:xfrm>
              <a:off x="7710855" y="5463196"/>
              <a:ext cx="3642945" cy="190257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p118"/>
          <p:cNvSpPr txBox="1"/>
          <p:nvPr/>
        </p:nvSpPr>
        <p:spPr>
          <a:xfrm>
            <a:off x="79248" y="1716849"/>
            <a:ext cx="3698280" cy="187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g代表物件中的一個群組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以及另一個group : Tetra-hedron_line_s-egments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199" name="Google Shape;1199;p11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00" name="Google Shape;1200;p11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1" name="Google Shape;1201;p11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2" name="Google Shape;1202;p11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3" name="Google Shape;1203;p11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04" name="Google Shape;1204;p11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05" name="Google Shape;1205;p11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6" name="Google Shape;1206;p11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7" name="Google Shape;1207;p11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08" name="Google Shape;1208;p11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1209" name="Google Shape;1209;p119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0" name="Google Shape;1210;p119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11" name="Google Shape;1211;p119"/>
          <p:cNvGrpSpPr/>
          <p:nvPr/>
        </p:nvGrpSpPr>
        <p:grpSpPr>
          <a:xfrm>
            <a:off x="2994112" y="1309743"/>
            <a:ext cx="6018388" cy="3486711"/>
            <a:chOff x="3481754" y="1808041"/>
            <a:chExt cx="8508023" cy="4929063"/>
          </a:xfrm>
        </p:grpSpPr>
        <p:pic>
          <p:nvPicPr>
            <p:cNvPr id="1212" name="Google Shape;1212;p1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3" name="Google Shape;1213;p1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4" name="Google Shape;1214;p119"/>
            <p:cNvSpPr/>
            <p:nvPr/>
          </p:nvSpPr>
          <p:spPr>
            <a:xfrm>
              <a:off x="4026877" y="2312377"/>
              <a:ext cx="1987061" cy="103749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19"/>
            <p:cNvSpPr/>
            <p:nvPr/>
          </p:nvSpPr>
          <p:spPr>
            <a:xfrm>
              <a:off x="4026877" y="3385036"/>
              <a:ext cx="1494692" cy="254977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19"/>
            <p:cNvSpPr/>
            <p:nvPr/>
          </p:nvSpPr>
          <p:spPr>
            <a:xfrm>
              <a:off x="4026877" y="5969974"/>
              <a:ext cx="3191608" cy="76713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19"/>
            <p:cNvSpPr/>
            <p:nvPr/>
          </p:nvSpPr>
          <p:spPr>
            <a:xfrm>
              <a:off x="7801707" y="1808041"/>
              <a:ext cx="3191608" cy="25815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19"/>
            <p:cNvSpPr/>
            <p:nvPr/>
          </p:nvSpPr>
          <p:spPr>
            <a:xfrm>
              <a:off x="7801707" y="2101360"/>
              <a:ext cx="3191608" cy="25815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19"/>
            <p:cNvSpPr txBox="1"/>
            <p:nvPr/>
          </p:nvSpPr>
          <p:spPr>
            <a:xfrm>
              <a:off x="6013938" y="2532186"/>
              <a:ext cx="545123" cy="43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19"/>
            <p:cNvSpPr txBox="1"/>
            <p:nvPr/>
          </p:nvSpPr>
          <p:spPr>
            <a:xfrm>
              <a:off x="5528897" y="3816627"/>
              <a:ext cx="545123" cy="43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19"/>
            <p:cNvSpPr txBox="1"/>
            <p:nvPr/>
          </p:nvSpPr>
          <p:spPr>
            <a:xfrm>
              <a:off x="6265984" y="5583059"/>
              <a:ext cx="545123" cy="43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19"/>
            <p:cNvSpPr txBox="1"/>
            <p:nvPr/>
          </p:nvSpPr>
          <p:spPr>
            <a:xfrm>
              <a:off x="11032148" y="2101359"/>
              <a:ext cx="545123" cy="43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endParaRPr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119"/>
          <p:cNvSpPr txBox="1"/>
          <p:nvPr/>
        </p:nvSpPr>
        <p:spPr>
          <a:xfrm>
            <a:off x="75780" y="1322182"/>
            <a:ext cx="2868168" cy="297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每個物件都會定義其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頂點列表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Coordinate</a:t>
            </a:r>
            <a:endParaRPr/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法向量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以Parameter space定義的點</a:t>
            </a:r>
            <a:endParaRPr sz="1800" b="0" i="0" u="none" strike="noStrike" cap="none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2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229" name="Google Shape;1229;p12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30" name="Google Shape;1230;p12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1" name="Google Shape;1231;p12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2" name="Google Shape;1232;p12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3" name="Google Shape;1233;p12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34" name="Google Shape;1234;p12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35" name="Google Shape;1235;p12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6" name="Google Shape;1236;p12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7" name="Google Shape;1237;p12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38" name="Google Shape;1238;p12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1239" name="Google Shape;1239;p120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0" name="Google Shape;1240;p120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41" name="Google Shape;1241;p120"/>
          <p:cNvGrpSpPr/>
          <p:nvPr/>
        </p:nvGrpSpPr>
        <p:grpSpPr>
          <a:xfrm>
            <a:off x="3627776" y="1388566"/>
            <a:ext cx="5436976" cy="3127400"/>
            <a:chOff x="3481754" y="1825625"/>
            <a:chExt cx="8508023" cy="4893896"/>
          </a:xfrm>
        </p:grpSpPr>
        <p:pic>
          <p:nvPicPr>
            <p:cNvPr id="1242" name="Google Shape;1242;p1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Google Shape;1243;p1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4" name="Google Shape;1244;p120"/>
            <p:cNvSpPr/>
            <p:nvPr/>
          </p:nvSpPr>
          <p:spPr>
            <a:xfrm>
              <a:off x="4026877" y="2312377"/>
              <a:ext cx="1987061" cy="103749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20"/>
            <p:cNvSpPr/>
            <p:nvPr/>
          </p:nvSpPr>
          <p:spPr>
            <a:xfrm>
              <a:off x="7801707" y="2101360"/>
              <a:ext cx="3191608" cy="25815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20"/>
            <p:cNvSpPr txBox="1"/>
            <p:nvPr/>
          </p:nvSpPr>
          <p:spPr>
            <a:xfrm>
              <a:off x="6013938" y="2267050"/>
              <a:ext cx="54512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20"/>
            <p:cNvSpPr txBox="1"/>
            <p:nvPr/>
          </p:nvSpPr>
          <p:spPr>
            <a:xfrm>
              <a:off x="6023098" y="2522593"/>
              <a:ext cx="545123" cy="39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20"/>
            <p:cNvSpPr txBox="1"/>
            <p:nvPr/>
          </p:nvSpPr>
          <p:spPr>
            <a:xfrm>
              <a:off x="6032256" y="2788294"/>
              <a:ext cx="545123" cy="39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20"/>
            <p:cNvSpPr txBox="1"/>
            <p:nvPr/>
          </p:nvSpPr>
          <p:spPr>
            <a:xfrm>
              <a:off x="6032255" y="3047479"/>
              <a:ext cx="545123" cy="481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20"/>
            <p:cNvSpPr txBox="1"/>
            <p:nvPr/>
          </p:nvSpPr>
          <p:spPr>
            <a:xfrm>
              <a:off x="7446351" y="2030381"/>
              <a:ext cx="545123" cy="39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5.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p120"/>
          <p:cNvSpPr txBox="1"/>
          <p:nvPr/>
        </p:nvSpPr>
        <p:spPr>
          <a:xfrm>
            <a:off x="593304" y="1435481"/>
            <a:ext cx="2849880" cy="272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這裡定義了五個頂點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1-4號是由v定義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5號是由vp定義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但由於此處沒有定義任何參數曲線或曲面，因此5號頂點無效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2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257" name="Google Shape;1257;p12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58" name="Google Shape;1258;p12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9" name="Google Shape;1259;p12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0" name="Google Shape;1260;p12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1" name="Google Shape;1261;p12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62" name="Google Shape;1262;p12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63" name="Google Shape;1263;p12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4" name="Google Shape;1264;p12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5" name="Google Shape;1265;p12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66" name="Google Shape;1266;p12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267" name="Google Shape;1267;p121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8" name="Google Shape;1268;p121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69" name="Google Shape;1269;p121"/>
          <p:cNvGrpSpPr/>
          <p:nvPr/>
        </p:nvGrpSpPr>
        <p:grpSpPr>
          <a:xfrm>
            <a:off x="3383280" y="1247921"/>
            <a:ext cx="5760720" cy="3404986"/>
            <a:chOff x="3481754" y="1690688"/>
            <a:chExt cx="8508023" cy="5028833"/>
          </a:xfrm>
        </p:grpSpPr>
        <p:pic>
          <p:nvPicPr>
            <p:cNvPr id="1270" name="Google Shape;1270;p1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1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121"/>
            <p:cNvSpPr/>
            <p:nvPr/>
          </p:nvSpPr>
          <p:spPr>
            <a:xfrm>
              <a:off x="4026877" y="2312377"/>
              <a:ext cx="1987061" cy="103749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21"/>
            <p:cNvSpPr/>
            <p:nvPr/>
          </p:nvSpPr>
          <p:spPr>
            <a:xfrm>
              <a:off x="7801707" y="2101360"/>
              <a:ext cx="3191608" cy="25815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21"/>
            <p:cNvSpPr txBox="1"/>
            <p:nvPr/>
          </p:nvSpPr>
          <p:spPr>
            <a:xfrm>
              <a:off x="6013938" y="2267050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5" name="Google Shape;1275;p1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66906" y="4655254"/>
              <a:ext cx="3969494" cy="770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6" name="Google Shape;1276;p121"/>
            <p:cNvSpPr txBox="1"/>
            <p:nvPr/>
          </p:nvSpPr>
          <p:spPr>
            <a:xfrm>
              <a:off x="6023097" y="2522592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21"/>
            <p:cNvSpPr txBox="1"/>
            <p:nvPr/>
          </p:nvSpPr>
          <p:spPr>
            <a:xfrm>
              <a:off x="6032256" y="2788294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21"/>
            <p:cNvSpPr txBox="1"/>
            <p:nvPr/>
          </p:nvSpPr>
          <p:spPr>
            <a:xfrm>
              <a:off x="6032256" y="3047479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21"/>
            <p:cNvSpPr txBox="1"/>
            <p:nvPr/>
          </p:nvSpPr>
          <p:spPr>
            <a:xfrm>
              <a:off x="7453751" y="2025680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5.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21"/>
            <p:cNvSpPr/>
            <p:nvPr/>
          </p:nvSpPr>
          <p:spPr>
            <a:xfrm>
              <a:off x="8145780" y="3047478"/>
              <a:ext cx="154940" cy="115876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21"/>
            <p:cNvSpPr/>
            <p:nvPr/>
          </p:nvSpPr>
          <p:spPr>
            <a:xfrm>
              <a:off x="4005556" y="3395196"/>
              <a:ext cx="1620592" cy="2517924"/>
            </a:xfrm>
            <a:prstGeom prst="roundRect">
              <a:avLst>
                <a:gd name="adj" fmla="val 9771"/>
              </a:avLst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21"/>
            <p:cNvSpPr txBox="1"/>
            <p:nvPr/>
          </p:nvSpPr>
          <p:spPr>
            <a:xfrm>
              <a:off x="5616989" y="3281289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21"/>
            <p:cNvSpPr txBox="1"/>
            <p:nvPr/>
          </p:nvSpPr>
          <p:spPr>
            <a:xfrm>
              <a:off x="5626148" y="3536831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21"/>
            <p:cNvSpPr txBox="1"/>
            <p:nvPr/>
          </p:nvSpPr>
          <p:spPr>
            <a:xfrm>
              <a:off x="5635307" y="3802533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21"/>
            <p:cNvSpPr txBox="1"/>
            <p:nvPr/>
          </p:nvSpPr>
          <p:spPr>
            <a:xfrm>
              <a:off x="5635307" y="4061718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21"/>
            <p:cNvSpPr txBox="1"/>
            <p:nvPr/>
          </p:nvSpPr>
          <p:spPr>
            <a:xfrm>
              <a:off x="5626148" y="4312538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5.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21"/>
            <p:cNvSpPr txBox="1"/>
            <p:nvPr/>
          </p:nvSpPr>
          <p:spPr>
            <a:xfrm>
              <a:off x="5635307" y="4568080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6.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21"/>
            <p:cNvSpPr txBox="1"/>
            <p:nvPr/>
          </p:nvSpPr>
          <p:spPr>
            <a:xfrm>
              <a:off x="5644466" y="4833782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7.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21"/>
            <p:cNvSpPr txBox="1"/>
            <p:nvPr/>
          </p:nvSpPr>
          <p:spPr>
            <a:xfrm>
              <a:off x="5644466" y="5092967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8.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21"/>
            <p:cNvSpPr txBox="1"/>
            <p:nvPr/>
          </p:nvSpPr>
          <p:spPr>
            <a:xfrm>
              <a:off x="5662784" y="5323134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9.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21"/>
            <p:cNvSpPr txBox="1"/>
            <p:nvPr/>
          </p:nvSpPr>
          <p:spPr>
            <a:xfrm>
              <a:off x="5662784" y="5582319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10.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21"/>
            <p:cNvSpPr/>
            <p:nvPr/>
          </p:nvSpPr>
          <p:spPr>
            <a:xfrm>
              <a:off x="8855394" y="3047478"/>
              <a:ext cx="154940" cy="115876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21"/>
            <p:cNvSpPr/>
            <p:nvPr/>
          </p:nvSpPr>
          <p:spPr>
            <a:xfrm>
              <a:off x="9547346" y="3061723"/>
              <a:ext cx="154940" cy="78002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21"/>
            <p:cNvSpPr/>
            <p:nvPr/>
          </p:nvSpPr>
          <p:spPr>
            <a:xfrm>
              <a:off x="8370470" y="3043882"/>
              <a:ext cx="154940" cy="115876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21"/>
            <p:cNvSpPr/>
            <p:nvPr/>
          </p:nvSpPr>
          <p:spPr>
            <a:xfrm>
              <a:off x="9081031" y="3043882"/>
              <a:ext cx="154940" cy="79786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21"/>
            <p:cNvSpPr/>
            <p:nvPr/>
          </p:nvSpPr>
          <p:spPr>
            <a:xfrm>
              <a:off x="9785361" y="3061723"/>
              <a:ext cx="154940" cy="78002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21"/>
            <p:cNvSpPr/>
            <p:nvPr/>
          </p:nvSpPr>
          <p:spPr>
            <a:xfrm>
              <a:off x="7801707" y="1784776"/>
              <a:ext cx="3191608" cy="25815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21"/>
            <p:cNvSpPr/>
            <p:nvPr/>
          </p:nvSpPr>
          <p:spPr>
            <a:xfrm>
              <a:off x="4005556" y="5967903"/>
              <a:ext cx="3116946" cy="75161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21"/>
            <p:cNvSpPr txBox="1"/>
            <p:nvPr/>
          </p:nvSpPr>
          <p:spPr>
            <a:xfrm>
              <a:off x="7185655" y="5855950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21"/>
            <p:cNvSpPr txBox="1"/>
            <p:nvPr/>
          </p:nvSpPr>
          <p:spPr>
            <a:xfrm>
              <a:off x="7194814" y="6111492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21"/>
            <p:cNvSpPr txBox="1"/>
            <p:nvPr/>
          </p:nvSpPr>
          <p:spPr>
            <a:xfrm>
              <a:off x="7203973" y="6377194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21"/>
            <p:cNvSpPr txBox="1"/>
            <p:nvPr/>
          </p:nvSpPr>
          <p:spPr>
            <a:xfrm>
              <a:off x="7453750" y="1690688"/>
              <a:ext cx="5451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endParaRPr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21"/>
            <p:cNvSpPr/>
            <p:nvPr/>
          </p:nvSpPr>
          <p:spPr>
            <a:xfrm>
              <a:off x="8597934" y="3043882"/>
              <a:ext cx="154940" cy="115876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21"/>
            <p:cNvSpPr/>
            <p:nvPr/>
          </p:nvSpPr>
          <p:spPr>
            <a:xfrm>
              <a:off x="9315492" y="3043883"/>
              <a:ext cx="154940" cy="79786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21"/>
            <p:cNvSpPr/>
            <p:nvPr/>
          </p:nvSpPr>
          <p:spPr>
            <a:xfrm>
              <a:off x="10032262" y="3056058"/>
              <a:ext cx="154940" cy="79786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21"/>
            <p:cNvSpPr/>
            <p:nvPr/>
          </p:nvSpPr>
          <p:spPr>
            <a:xfrm>
              <a:off x="8094966" y="5687010"/>
              <a:ext cx="1452380" cy="82459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21"/>
            <p:cNvSpPr/>
            <p:nvPr/>
          </p:nvSpPr>
          <p:spPr>
            <a:xfrm>
              <a:off x="9097011" y="3920151"/>
              <a:ext cx="263120" cy="18316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21"/>
            <p:cNvSpPr/>
            <p:nvPr/>
          </p:nvSpPr>
          <p:spPr>
            <a:xfrm>
              <a:off x="9444142" y="3920151"/>
              <a:ext cx="154940" cy="18316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21"/>
            <p:cNvSpPr/>
            <p:nvPr/>
          </p:nvSpPr>
          <p:spPr>
            <a:xfrm>
              <a:off x="9677651" y="3920151"/>
              <a:ext cx="154940" cy="18316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21"/>
            <p:cNvSpPr/>
            <p:nvPr/>
          </p:nvSpPr>
          <p:spPr>
            <a:xfrm>
              <a:off x="9914413" y="3920151"/>
              <a:ext cx="157602" cy="18316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21"/>
            <p:cNvSpPr/>
            <p:nvPr/>
          </p:nvSpPr>
          <p:spPr>
            <a:xfrm>
              <a:off x="10144205" y="3920150"/>
              <a:ext cx="154940" cy="18316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2" name="Google Shape;1312;p121"/>
          <p:cNvSpPr txBox="1"/>
          <p:nvPr/>
        </p:nvSpPr>
        <p:spPr>
          <a:xfrm>
            <a:off x="301752" y="1516713"/>
            <a:ext cx="2849880" cy="278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後面的其他整數一樣也是參照前面的資料列表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2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318" name="Google Shape;1318;p12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19" name="Google Shape;1319;p12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0" name="Google Shape;1320;p12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1" name="Google Shape;1321;p12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2" name="Google Shape;1322;p12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23" name="Google Shape;1323;p12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24" name="Google Shape;1324;p12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5" name="Google Shape;1325;p12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6" name="Google Shape;1326;p12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27" name="Google Shape;1327;p12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1328" name="Google Shape;1328;p122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9" name="Google Shape;1329;p122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30" name="Google Shape;1330;p122"/>
          <p:cNvGrpSpPr/>
          <p:nvPr/>
        </p:nvGrpSpPr>
        <p:grpSpPr>
          <a:xfrm>
            <a:off x="3170376" y="1328929"/>
            <a:ext cx="5930952" cy="3411540"/>
            <a:chOff x="3481754" y="1825625"/>
            <a:chExt cx="8508023" cy="4893896"/>
          </a:xfrm>
        </p:grpSpPr>
        <p:pic>
          <p:nvPicPr>
            <p:cNvPr id="1331" name="Google Shape;1331;p1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1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3" name="Google Shape;1333;p122"/>
            <p:cNvSpPr/>
            <p:nvPr/>
          </p:nvSpPr>
          <p:spPr>
            <a:xfrm>
              <a:off x="4035669" y="2092570"/>
              <a:ext cx="1749669" cy="2286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22"/>
            <p:cNvSpPr/>
            <p:nvPr/>
          </p:nvSpPr>
          <p:spPr>
            <a:xfrm>
              <a:off x="7728437" y="2321170"/>
              <a:ext cx="4132385" cy="4193930"/>
            </a:xfrm>
            <a:prstGeom prst="roundRect">
              <a:avLst>
                <a:gd name="adj" fmla="val 7731"/>
              </a:avLst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5" name="Google Shape;1335;p122"/>
          <p:cNvSpPr txBox="1"/>
          <p:nvPr/>
        </p:nvSpPr>
        <p:spPr>
          <a:xfrm>
            <a:off x="526822" y="1344042"/>
            <a:ext cx="2643554" cy="31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定義完頂點列表接著就要開始給定這個物件的面了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3463e446d_0_4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196" name="Google Shape;196;ga3463e446d_0_4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97" name="Google Shape;197;ga3463e446d_0_4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8" name="Google Shape;198;ga3463e446d_0_4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" name="Google Shape;199;ga3463e446d_0_4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0" name="Google Shape;200;ga3463e446d_0_4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1" name="Google Shape;201;ga3463e446d_0_4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202" name="Google Shape;202;ga3463e446d_0_4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" name="Google Shape;203;ga3463e446d_0_4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4" name="Google Shape;204;ga3463e446d_0_4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5" name="Google Shape;205;ga3463e446d_0_4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6" name="Google Shape;206;ga3463e446d_0_42"/>
          <p:cNvSpPr/>
          <p:nvPr/>
        </p:nvSpPr>
        <p:spPr>
          <a:xfrm>
            <a:off x="791072" y="2304273"/>
            <a:ext cx="23970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" name="Google Shape;207;ga3463e446d_0_42"/>
          <p:cNvSpPr/>
          <p:nvPr/>
        </p:nvSpPr>
        <p:spPr>
          <a:xfrm>
            <a:off x="1382560" y="3070019"/>
            <a:ext cx="865500" cy="5454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</a:t>
            </a:r>
            <a:endParaRPr sz="16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8" name="Google Shape;208;ga3463e446d_0_42"/>
          <p:cNvSpPr/>
          <p:nvPr/>
        </p:nvSpPr>
        <p:spPr>
          <a:xfrm>
            <a:off x="1382560" y="3728859"/>
            <a:ext cx="865500" cy="545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發射器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9" name="Google Shape;209;ga3463e446d_0_42"/>
          <p:cNvSpPr/>
          <p:nvPr/>
        </p:nvSpPr>
        <p:spPr>
          <a:xfrm>
            <a:off x="1382560" y="4387700"/>
            <a:ext cx="865500" cy="545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0" name="Google Shape;210;ga3463e446d_0_42"/>
          <p:cNvSpPr/>
          <p:nvPr/>
        </p:nvSpPr>
        <p:spPr>
          <a:xfrm>
            <a:off x="2353706" y="3045614"/>
            <a:ext cx="354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：星星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定義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大小、顏色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、位置及旋轉角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1" name="Google Shape;211;ga3463e446d_0_42"/>
          <p:cNvSpPr/>
          <p:nvPr/>
        </p:nvSpPr>
        <p:spPr>
          <a:xfrm>
            <a:off x="2353702" y="3758489"/>
            <a:ext cx="405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星星從場景外圍發射，並繞著場景中心旋轉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2" name="Google Shape;212;ga3463e446d_0_42"/>
          <p:cNvSpPr/>
          <p:nvPr/>
        </p:nvSpPr>
        <p:spPr>
          <a:xfrm>
            <a:off x="2353691" y="4395153"/>
            <a:ext cx="495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場景中心設置引力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讓粒子逐漸被吸引到場景中心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3" name="Google Shape;213;ga3463e446d_0_42"/>
          <p:cNvSpPr/>
          <p:nvPr/>
        </p:nvSpPr>
        <p:spPr>
          <a:xfrm>
            <a:off x="1303826" y="2954855"/>
            <a:ext cx="1019400" cy="2093400"/>
          </a:xfrm>
          <a:prstGeom prst="rect">
            <a:avLst/>
          </a:prstGeom>
          <a:noFill/>
          <a:ln w="19050" cap="flat" cmpd="sng">
            <a:solidFill>
              <a:srgbClr val="B6DDE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a3463e446d_0_42"/>
          <p:cNvSpPr/>
          <p:nvPr/>
        </p:nvSpPr>
        <p:spPr>
          <a:xfrm>
            <a:off x="3290048" y="2258685"/>
            <a:ext cx="480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我們將示範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星星組成的粒子系統，主要讓星星繞著場景中心旋轉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6" name="Picture 2" descr="D:\Downloads\T00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65" y="3170891"/>
            <a:ext cx="1661327" cy="16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89;ga3463e446d_0_23"/>
          <p:cNvSpPr/>
          <p:nvPr/>
        </p:nvSpPr>
        <p:spPr>
          <a:xfrm>
            <a:off x="791074" y="1065050"/>
            <a:ext cx="1748700" cy="432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" name="Google Shape;190;ga3463e446d_0_23"/>
          <p:cNvSpPr txBox="1"/>
          <p:nvPr/>
        </p:nvSpPr>
        <p:spPr>
          <a:xfrm>
            <a:off x="889250" y="1497050"/>
            <a:ext cx="4944622" cy="57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方法1. </a:t>
            </a:r>
            <a:r>
              <a:rPr lang="en-US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以javascript物件導向的方式定義粒子運動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方法2. </a:t>
            </a:r>
            <a:r>
              <a:rPr lang="en-US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以shader定義粒子運動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2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341" name="Google Shape;1341;p12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42" name="Google Shape;1342;p12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3" name="Google Shape;1343;p12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4" name="Google Shape;1344;p12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5" name="Google Shape;1345;p12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46" name="Google Shape;1346;p12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47" name="Google Shape;1347;p12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8" name="Google Shape;1348;p12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9" name="Google Shape;1349;p12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50" name="Google Shape;1350;p12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1351" name="Google Shape;1351;p123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2" name="Google Shape;1352;p123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53" name="Google Shape;1353;p123"/>
          <p:cNvGrpSpPr/>
          <p:nvPr/>
        </p:nvGrpSpPr>
        <p:grpSpPr>
          <a:xfrm>
            <a:off x="3228938" y="1383793"/>
            <a:ext cx="5820834" cy="3348198"/>
            <a:chOff x="3481754" y="1825625"/>
            <a:chExt cx="8508023" cy="4893896"/>
          </a:xfrm>
        </p:grpSpPr>
        <p:pic>
          <p:nvPicPr>
            <p:cNvPr id="1354" name="Google Shape;1354;p1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5" name="Google Shape;1355;p1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6" name="Google Shape;1356;p123"/>
            <p:cNvSpPr/>
            <p:nvPr/>
          </p:nvSpPr>
          <p:spPr>
            <a:xfrm>
              <a:off x="7728437" y="2321170"/>
              <a:ext cx="4132385" cy="298938"/>
            </a:xfrm>
            <a:prstGeom prst="roundRect">
              <a:avLst>
                <a:gd name="adj" fmla="val 7731"/>
              </a:avLst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57" name="Google Shape;1357;p1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67713" y="3322577"/>
              <a:ext cx="2660724" cy="2694475"/>
            </a:xfrm>
            <a:prstGeom prst="rect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358" name="Google Shape;1358;p123"/>
            <p:cNvCxnSpPr/>
            <p:nvPr/>
          </p:nvCxnSpPr>
          <p:spPr>
            <a:xfrm rot="10800000" flipH="1">
              <a:off x="6699738" y="2690447"/>
              <a:ext cx="1186962" cy="1503484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59" name="Google Shape;1359;p123"/>
            <p:cNvCxnSpPr/>
            <p:nvPr/>
          </p:nvCxnSpPr>
          <p:spPr>
            <a:xfrm flipH="1">
              <a:off x="6444762" y="2145323"/>
              <a:ext cx="26376" cy="1072662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360" name="Google Shape;1360;p123"/>
          <p:cNvSpPr txBox="1"/>
          <p:nvPr/>
        </p:nvSpPr>
        <p:spPr>
          <a:xfrm>
            <a:off x="197768" y="1383793"/>
            <a:ext cx="2928544" cy="344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usemtl則是根據Material File的定義來決定這個物體表面的材質資訊。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Material File中則是定義這個表面反光的資訊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2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366" name="Google Shape;1366;p12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67" name="Google Shape;1367;p12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8" name="Google Shape;1368;p12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9" name="Google Shape;1369;p12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0" name="Google Shape;1370;p12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71" name="Google Shape;1371;p12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72" name="Google Shape;1372;p12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3" name="Google Shape;1373;p12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4" name="Google Shape;1374;p12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75" name="Google Shape;1375;p12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1376" name="Google Shape;1376;p124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7" name="Google Shape;1377;p124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8" name="Google Shape;1378;p124"/>
          <p:cNvSpPr txBox="1"/>
          <p:nvPr/>
        </p:nvSpPr>
        <p:spPr>
          <a:xfrm>
            <a:off x="64008" y="1362329"/>
            <a:ext cx="5316415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Material File定義的大致上就是之前打光時教的Material資訊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Ka = Ambient反射值 (RGB)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Kd = Diffuse反射值 (RGB)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Ks = Specular反射值 (RGB)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Ns = Specular的shininess值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 = 自發光顏色值 (RGB)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 = 透明度 (0為全透、1為不透明)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Ni = 折射率 (1為不折射)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Illum = 為照明模型種類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79" name="Google Shape;1379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6946" y="1119315"/>
            <a:ext cx="3567422" cy="36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2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三、載入模型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385" name="Google Shape;1385;p12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86" name="Google Shape;1386;p12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7" name="Google Shape;1387;p12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8" name="Google Shape;1388;p12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9" name="Google Shape;1389;p12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90" name="Google Shape;1390;p12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91" name="Google Shape;1391;p12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2" name="Google Shape;1392;p12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3" name="Google Shape;1393;p12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94" name="Google Shape;1394;p12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1395" name="Google Shape;1395;p125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6" name="Google Shape;1396;p125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7" name="Google Shape;1397;p125"/>
          <p:cNvSpPr txBox="1"/>
          <p:nvPr/>
        </p:nvSpPr>
        <p:spPr>
          <a:xfrm>
            <a:off x="460248" y="1380124"/>
            <a:ext cx="2643554" cy="345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s 定義了後續頂點的平滑化(Smooth)方式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 表示了構成單一面的頂點之資料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98" name="Google Shape;1398;p125"/>
          <p:cNvGrpSpPr/>
          <p:nvPr/>
        </p:nvGrpSpPr>
        <p:grpSpPr>
          <a:xfrm>
            <a:off x="3244109" y="1353455"/>
            <a:ext cx="5873573" cy="3378535"/>
            <a:chOff x="3481754" y="1825625"/>
            <a:chExt cx="8508023" cy="4893896"/>
          </a:xfrm>
        </p:grpSpPr>
        <p:pic>
          <p:nvPicPr>
            <p:cNvPr id="1399" name="Google Shape;1399;p1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1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1" name="Google Shape;1401;p125"/>
            <p:cNvSpPr/>
            <p:nvPr/>
          </p:nvSpPr>
          <p:spPr>
            <a:xfrm>
              <a:off x="7728438" y="3147646"/>
              <a:ext cx="3112478" cy="1023086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25"/>
            <p:cNvSpPr/>
            <p:nvPr/>
          </p:nvSpPr>
          <p:spPr>
            <a:xfrm>
              <a:off x="7728438" y="2576145"/>
              <a:ext cx="940777" cy="281355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2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408" name="Google Shape;1408;p12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09" name="Google Shape;1409;p12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0" name="Google Shape;1410;p12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1" name="Google Shape;1411;p12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2" name="Google Shape;1412;p12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13" name="Google Shape;1413;p12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14" name="Google Shape;1414;p12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5" name="Google Shape;1415;p12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6" name="Google Shape;1416;p12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17" name="Google Shape;1417;p12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1418" name="Google Shape;1418;p126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9" name="Google Shape;1419;p126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0" name="Google Shape;1420;p126"/>
          <p:cNvSpPr txBox="1"/>
          <p:nvPr/>
        </p:nvSpPr>
        <p:spPr>
          <a:xfrm>
            <a:off x="791072" y="1281881"/>
            <a:ext cx="7336536" cy="365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格式為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     頂點1資料      頂點2資料      頂點3資料   ……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頂點資料格式為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頂點索引 / 材質座標索引 / 法向量索引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索引數字為由1起始的的整數，負一表示最後一個頂點，不提供或不需要則留白，但一定要提供第一個值 (即頂點)，否則將無法得知是哪個頂點，例如 /2/3 或 // 都是不合格的寫法。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    v1     v2      v3 ....</a:t>
            </a:r>
            <a:endParaRPr/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    v1/vt1            v2/vt2             v3/vt3 ...</a:t>
            </a:r>
            <a:endParaRPr/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    v1/vt1/vn1    v2/vt2/vn2    v3/vt3/vn3 ...</a:t>
            </a:r>
            <a:endParaRPr/>
          </a:p>
          <a:p>
            <a:pPr marL="914400" marR="0" lvl="1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    v1//vn1          v2//vn2         v3//vn3 ...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2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426" name="Google Shape;1426;p12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27" name="Google Shape;1427;p12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8" name="Google Shape;1428;p12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9" name="Google Shape;1429;p12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0" name="Google Shape;1430;p12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31" name="Google Shape;1431;p12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32" name="Google Shape;1432;p12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3" name="Google Shape;1433;p12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4" name="Google Shape;1434;p12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35" name="Google Shape;1435;p12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436" name="Google Shape;1436;p127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7" name="Google Shape;1437;p127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8" name="Google Shape;1438;p127"/>
          <p:cNvSpPr txBox="1"/>
          <p:nvPr/>
        </p:nvSpPr>
        <p:spPr>
          <a:xfrm>
            <a:off x="300394" y="1411097"/>
            <a:ext cx="2643554" cy="315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這邊f則是指面構成的頂點索引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一般都是三個頂點一組 (三角形)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39" name="Google Shape;1439;p127"/>
          <p:cNvGrpSpPr/>
          <p:nvPr/>
        </p:nvGrpSpPr>
        <p:grpSpPr>
          <a:xfrm>
            <a:off x="3046028" y="1296402"/>
            <a:ext cx="6063750" cy="3535816"/>
            <a:chOff x="3481754" y="1825625"/>
            <a:chExt cx="8508023" cy="4961090"/>
          </a:xfrm>
        </p:grpSpPr>
        <p:pic>
          <p:nvPicPr>
            <p:cNvPr id="1440" name="Google Shape;1440;p1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1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2" name="Google Shape;1442;p127"/>
            <p:cNvSpPr txBox="1"/>
            <p:nvPr/>
          </p:nvSpPr>
          <p:spPr>
            <a:xfrm>
              <a:off x="3622431" y="2277208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27"/>
            <p:cNvSpPr txBox="1"/>
            <p:nvPr/>
          </p:nvSpPr>
          <p:spPr>
            <a:xfrm>
              <a:off x="3622431" y="2552902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27"/>
            <p:cNvSpPr txBox="1"/>
            <p:nvPr/>
          </p:nvSpPr>
          <p:spPr>
            <a:xfrm>
              <a:off x="3622431" y="2799061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27"/>
            <p:cNvSpPr txBox="1"/>
            <p:nvPr/>
          </p:nvSpPr>
          <p:spPr>
            <a:xfrm>
              <a:off x="3615104" y="3054163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6" name="Google Shape;1446;p1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40290" y="3238829"/>
              <a:ext cx="4949487" cy="2395481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447" name="Google Shape;1447;p127"/>
            <p:cNvCxnSpPr/>
            <p:nvPr/>
          </p:nvCxnSpPr>
          <p:spPr>
            <a:xfrm rot="10800000">
              <a:off x="5952393" y="2737568"/>
              <a:ext cx="1913754" cy="633226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48" name="Google Shape;1448;p127"/>
            <p:cNvSpPr txBox="1"/>
            <p:nvPr/>
          </p:nvSpPr>
          <p:spPr>
            <a:xfrm>
              <a:off x="3603382" y="3321065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27"/>
            <p:cNvSpPr txBox="1"/>
            <p:nvPr/>
          </p:nvSpPr>
          <p:spPr>
            <a:xfrm>
              <a:off x="3603382" y="3596759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27"/>
            <p:cNvSpPr txBox="1"/>
            <p:nvPr/>
          </p:nvSpPr>
          <p:spPr>
            <a:xfrm>
              <a:off x="3603382" y="3842918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27"/>
            <p:cNvSpPr txBox="1"/>
            <p:nvPr/>
          </p:nvSpPr>
          <p:spPr>
            <a:xfrm>
              <a:off x="3596055" y="4098020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27"/>
            <p:cNvSpPr/>
            <p:nvPr/>
          </p:nvSpPr>
          <p:spPr>
            <a:xfrm>
              <a:off x="7684477" y="3370794"/>
              <a:ext cx="350227" cy="370507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27"/>
            <p:cNvSpPr/>
            <p:nvPr/>
          </p:nvSpPr>
          <p:spPr>
            <a:xfrm>
              <a:off x="8208315" y="3330670"/>
              <a:ext cx="219808" cy="410631"/>
            </a:xfrm>
            <a:prstGeom prst="rect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27"/>
            <p:cNvSpPr/>
            <p:nvPr/>
          </p:nvSpPr>
          <p:spPr>
            <a:xfrm>
              <a:off x="5398477" y="3472963"/>
              <a:ext cx="2998177" cy="486894"/>
            </a:xfrm>
            <a:custGeom>
              <a:avLst/>
              <a:gdLst/>
              <a:ahLst/>
              <a:cxnLst/>
              <a:rect l="l" t="t" r="r" b="b"/>
              <a:pathLst>
                <a:path w="2998177" h="486894" extrusionOk="0">
                  <a:moveTo>
                    <a:pt x="2998177" y="298939"/>
                  </a:moveTo>
                  <a:cubicBezTo>
                    <a:pt x="2478698" y="411773"/>
                    <a:pt x="1959219" y="524608"/>
                    <a:pt x="1459523" y="474785"/>
                  </a:cubicBezTo>
                  <a:cubicBezTo>
                    <a:pt x="959827" y="424962"/>
                    <a:pt x="479913" y="212481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27"/>
            <p:cNvSpPr txBox="1"/>
            <p:nvPr/>
          </p:nvSpPr>
          <p:spPr>
            <a:xfrm>
              <a:off x="3582726" y="5895530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27"/>
            <p:cNvSpPr txBox="1"/>
            <p:nvPr/>
          </p:nvSpPr>
          <p:spPr>
            <a:xfrm>
              <a:off x="3582726" y="6171224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27"/>
            <p:cNvSpPr txBox="1"/>
            <p:nvPr/>
          </p:nvSpPr>
          <p:spPr>
            <a:xfrm>
              <a:off x="3582726" y="6417383"/>
              <a:ext cx="237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27"/>
            <p:cNvSpPr/>
            <p:nvPr/>
          </p:nvSpPr>
          <p:spPr>
            <a:xfrm>
              <a:off x="8640639" y="3333147"/>
              <a:ext cx="219808" cy="410631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9" name="Google Shape;1459;p127"/>
            <p:cNvCxnSpPr>
              <a:stCxn id="1458" idx="2"/>
            </p:cNvCxnSpPr>
            <p:nvPr/>
          </p:nvCxnSpPr>
          <p:spPr>
            <a:xfrm flipH="1">
              <a:off x="6892943" y="3743778"/>
              <a:ext cx="1857600" cy="215190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2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465" name="Google Shape;1465;p12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66" name="Google Shape;1466;p12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67" name="Google Shape;1467;p12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68" name="Google Shape;1468;p12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69" name="Google Shape;1469;p12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70" name="Google Shape;1470;p12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71" name="Google Shape;1471;p12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2" name="Google Shape;1472;p12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3" name="Google Shape;1473;p12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74" name="Google Shape;1474;p12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475" name="Google Shape;1475;p128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6" name="Google Shape;1476;p128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7" name="Google Shape;1477;p128"/>
          <p:cNvSpPr txBox="1"/>
          <p:nvPr/>
        </p:nvSpPr>
        <p:spPr>
          <a:xfrm>
            <a:off x="109728" y="1341120"/>
            <a:ext cx="3017520" cy="343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Obj檔有提供定義Edge的功能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但大部分的WebGL Model只要有頂點和面的資料即可繪製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這邊表記方法與面類似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l後面接頂點索引，並且兩個點一組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78" name="Google Shape;1478;p128"/>
          <p:cNvGrpSpPr/>
          <p:nvPr/>
        </p:nvGrpSpPr>
        <p:grpSpPr>
          <a:xfrm>
            <a:off x="3196048" y="1341120"/>
            <a:ext cx="5895016" cy="3390870"/>
            <a:chOff x="3481754" y="1825625"/>
            <a:chExt cx="8508023" cy="4893896"/>
          </a:xfrm>
        </p:grpSpPr>
        <p:pic>
          <p:nvPicPr>
            <p:cNvPr id="1479" name="Google Shape;1479;p1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1754" y="1825625"/>
              <a:ext cx="4552950" cy="489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1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2502" y="1825625"/>
              <a:ext cx="4867275" cy="489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28"/>
            <p:cNvSpPr/>
            <p:nvPr/>
          </p:nvSpPr>
          <p:spPr>
            <a:xfrm>
              <a:off x="7856660" y="5715001"/>
              <a:ext cx="1876425" cy="854439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28"/>
            <p:cNvSpPr/>
            <p:nvPr/>
          </p:nvSpPr>
          <p:spPr>
            <a:xfrm>
              <a:off x="7710855" y="5463196"/>
              <a:ext cx="3642945" cy="190257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488" name="Google Shape;1488;p12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89" name="Google Shape;1489;p12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0" name="Google Shape;1490;p12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1" name="Google Shape;1491;p12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2" name="Google Shape;1492;p12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93" name="Google Shape;1493;p12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94" name="Google Shape;1494;p12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5" name="Google Shape;1495;p12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6" name="Google Shape;1496;p12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97" name="Google Shape;1497;p12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498" name="Google Shape;1498;p129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9" name="Google Shape;1499;p129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0" name="Google Shape;1500;p129"/>
          <p:cNvSpPr txBox="1"/>
          <p:nvPr/>
        </p:nvSpPr>
        <p:spPr>
          <a:xfrm>
            <a:off x="197768" y="1336176"/>
            <a:ext cx="3316224" cy="349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當然這些檔案並非藉由手動生成，而是使用軟體輔助生成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例如剛才的正四面體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這個軟體的教學不在本課程的範圍，有興趣的同學可以自行研究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01" name="Google Shape;1501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8292" y="1336176"/>
            <a:ext cx="5500777" cy="321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3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507" name="Google Shape;1507;p13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08" name="Google Shape;1508;p13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9" name="Google Shape;1509;p13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0" name="Google Shape;1510;p13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1" name="Google Shape;1511;p13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12" name="Google Shape;1512;p13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13" name="Google Shape;1513;p13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4" name="Google Shape;1514;p13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5" name="Google Shape;1515;p13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16" name="Google Shape;1516;p13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1517" name="Google Shape;1517;p130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8" name="Google Shape;1518;p130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9" name="Google Shape;1519;p130"/>
          <p:cNvSpPr txBox="1"/>
          <p:nvPr/>
        </p:nvSpPr>
        <p:spPr>
          <a:xfrm>
            <a:off x="286512" y="1447673"/>
            <a:ext cx="3145536" cy="17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像是我們可以透過軟體來調整我們獲得的Obj檔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20" name="Google Shape;1520;p130"/>
          <p:cNvGrpSpPr/>
          <p:nvPr/>
        </p:nvGrpSpPr>
        <p:grpSpPr>
          <a:xfrm>
            <a:off x="3581888" y="1345298"/>
            <a:ext cx="5489595" cy="3386692"/>
            <a:chOff x="4300581" y="1825625"/>
            <a:chExt cx="7053219" cy="4351338"/>
          </a:xfrm>
        </p:grpSpPr>
        <p:pic>
          <p:nvPicPr>
            <p:cNvPr id="1521" name="Google Shape;1521;p1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13386" y="1825625"/>
              <a:ext cx="2640414" cy="4351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2" name="Google Shape;1522;p1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00581" y="1825625"/>
              <a:ext cx="4193722" cy="43513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3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528" name="Google Shape;1528;p13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29" name="Google Shape;1529;p13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0" name="Google Shape;1530;p13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1" name="Google Shape;1531;p13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2" name="Google Shape;1532;p13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33" name="Google Shape;1533;p13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34" name="Google Shape;1534;p13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5" name="Google Shape;1535;p13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6" name="Google Shape;1536;p13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37" name="Google Shape;1537;p13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1538" name="Google Shape;1538;p131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9" name="Google Shape;1539;p131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0" name="Google Shape;1540;p131"/>
          <p:cNvSpPr txBox="1"/>
          <p:nvPr/>
        </p:nvSpPr>
        <p:spPr>
          <a:xfrm>
            <a:off x="838198" y="1458872"/>
            <a:ext cx="4111869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下面將使用此人偶模型做示範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41" name="Google Shape;1541;p131"/>
          <p:cNvGrpSpPr/>
          <p:nvPr/>
        </p:nvGrpSpPr>
        <p:grpSpPr>
          <a:xfrm>
            <a:off x="1115569" y="1455951"/>
            <a:ext cx="6950128" cy="5687982"/>
            <a:chOff x="838200" y="1825625"/>
            <a:chExt cx="10090638" cy="8258175"/>
          </a:xfrm>
        </p:grpSpPr>
        <p:pic>
          <p:nvPicPr>
            <p:cNvPr id="1542" name="Google Shape;1542;p1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2637692"/>
              <a:ext cx="5549383" cy="4090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1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90238" y="1825625"/>
              <a:ext cx="4038600" cy="8258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3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549" name="Google Shape;1549;p13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50" name="Google Shape;1550;p13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1" name="Google Shape;1551;p13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2" name="Google Shape;1552;p13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3" name="Google Shape;1553;p13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54" name="Google Shape;1554;p13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55" name="Google Shape;1555;p13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6" name="Google Shape;1556;p13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7" name="Google Shape;1557;p13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58" name="Google Shape;1558;p13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1559" name="Google Shape;1559;p132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0" name="Google Shape;1560;p132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1" name="Google Shape;1561;p132"/>
          <p:cNvSpPr txBox="1"/>
          <p:nvPr/>
        </p:nvSpPr>
        <p:spPr>
          <a:xfrm>
            <a:off x="0" y="1380617"/>
            <a:ext cx="3895344" cy="33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由於Obj檔通常較大，因此這裡採用AJAX請求，當Obj檔下載完成後，才initGL。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62" name="Google Shape;1562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4808" y="1365504"/>
            <a:ext cx="5189192" cy="339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222" name="Google Shape;222;p4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23" name="Google Shape;223;p4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4" name="Google Shape;224;p4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5" name="Google Shape;225;p4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6" name="Google Shape;226;p4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27" name="Google Shape;227;p4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28" name="Google Shape;228;p4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9" name="Google Shape;229;p4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0" name="Google Shape;230;p4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31" name="Google Shape;231;p4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2" name="Google Shape;232;p48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3" name="Google Shape;233;p48"/>
          <p:cNvSpPr txBox="1"/>
          <p:nvPr/>
        </p:nvSpPr>
        <p:spPr>
          <a:xfrm>
            <a:off x="3188208" y="1111785"/>
            <a:ext cx="18958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資料結構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4" name="Google Shape;234;p48"/>
          <p:cNvSpPr txBox="1"/>
          <p:nvPr/>
        </p:nvSpPr>
        <p:spPr>
          <a:xfrm>
            <a:off x="791076" y="1518950"/>
            <a:ext cx="6096900" cy="3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Star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成員變數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angle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角度</a:t>
            </a:r>
            <a:endParaRPr dirty="0"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dist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位置</a:t>
            </a:r>
            <a:endParaRPr dirty="0"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rotationSpeed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旋轉速度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成員函數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(Member Function)</a:t>
            </a:r>
            <a:endParaRPr dirty="0"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建構子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-產生粒子（發射器</a:t>
            </a:r>
            <a:r>
              <a:rPr 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randomiseColors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發射時隨機決定粒子顏色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(Event)</a:t>
            </a:r>
            <a:endParaRPr dirty="0"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</a:t>
            </a:r>
            <a:endParaRPr dirty="0"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animate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Static Function</a:t>
            </a:r>
            <a:endParaRPr dirty="0"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drawStar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568" name="Google Shape;1568;p13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69" name="Google Shape;1569;p13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0" name="Google Shape;1570;p13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1" name="Google Shape;1571;p13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2" name="Google Shape;1572;p13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73" name="Google Shape;1573;p13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74" name="Google Shape;1574;p13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5" name="Google Shape;1575;p13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6" name="Google Shape;1576;p13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77" name="Google Shape;1577;p13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1578" name="Google Shape;1578;p133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9" name="Google Shape;1579;p133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0" name="Google Shape;1580;p133"/>
          <p:cNvSpPr txBox="1"/>
          <p:nvPr/>
        </p:nvSpPr>
        <p:spPr>
          <a:xfrm>
            <a:off x="593304" y="1575689"/>
            <a:ext cx="3153508" cy="28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接著，要將Obj檔的曲面資料載入到Buffer中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81" name="Google Shape;1581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663" y="1275696"/>
            <a:ext cx="4992153" cy="350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3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587" name="Google Shape;1587;p13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88" name="Google Shape;1588;p13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9" name="Google Shape;1589;p13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0" name="Google Shape;1590;p13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1" name="Google Shape;1591;p13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92" name="Google Shape;1592;p13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93" name="Google Shape;1593;p13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4" name="Google Shape;1594;p13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5" name="Google Shape;1595;p13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96" name="Google Shape;1596;p13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sp>
        <p:nvSpPr>
          <p:cNvPr id="1597" name="Google Shape;1597;p134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8" name="Google Shape;1598;p134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9" name="Google Shape;1599;p134"/>
          <p:cNvSpPr txBox="1"/>
          <p:nvPr/>
        </p:nvSpPr>
        <p:spPr>
          <a:xfrm>
            <a:off x="197768" y="1278617"/>
            <a:ext cx="7699248" cy="101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另外要注意的一點是，通常Obj檔會自帶Texture，因此記得在loadTexture將Obj檔的Texture做一個載入的動作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00" name="Google Shape;1600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2064884"/>
            <a:ext cx="7647784" cy="296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3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606" name="Google Shape;1606;p13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07" name="Google Shape;1607;p13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8" name="Google Shape;1608;p13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9" name="Google Shape;1609;p13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0" name="Google Shape;1610;p13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11" name="Google Shape;1611;p13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12" name="Google Shape;1612;p13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3" name="Google Shape;1613;p13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4" name="Google Shape;1614;p13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15" name="Google Shape;1615;p1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sp>
        <p:nvSpPr>
          <p:cNvPr id="1616" name="Google Shape;1616;p135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7" name="Google Shape;1617;p135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8" name="Google Shape;1618;p135"/>
          <p:cNvSpPr txBox="1"/>
          <p:nvPr/>
        </p:nvSpPr>
        <p:spPr>
          <a:xfrm>
            <a:off x="149352" y="1575689"/>
            <a:ext cx="2112264" cy="32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drawScene()畫出Obj檔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19" name="Google Shape;1619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7117" y="1448626"/>
            <a:ext cx="6556883" cy="328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3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625" name="Google Shape;1625;p13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26" name="Google Shape;1626;p13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7" name="Google Shape;1627;p13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8" name="Google Shape;1628;p13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9" name="Google Shape;1629;p13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30" name="Google Shape;1630;p13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31" name="Google Shape;1631;p13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2" name="Google Shape;1632;p13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3" name="Google Shape;1633;p13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34" name="Google Shape;1634;p13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1635" name="Google Shape;1635;p136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6" name="Google Shape;1636;p136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7" name="Google Shape;1637;p136"/>
          <p:cNvSpPr txBox="1"/>
          <p:nvPr/>
        </p:nvSpPr>
        <p:spPr>
          <a:xfrm>
            <a:off x="838200" y="1259976"/>
            <a:ext cx="6531864" cy="56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畫茶壺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38" name="Google Shape;1638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51255"/>
            <a:ext cx="8397983" cy="303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3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五</a:t>
            </a:r>
            <a:r>
              <a:rPr lang="en-US" sz="4000" b="1" dirty="0">
                <a:solidFill>
                  <a:srgbClr val="002060"/>
                </a:solidFill>
              </a:rPr>
              <a:t>、</a:t>
            </a:r>
            <a:r>
              <a:rPr lang="en-US" sz="4000" b="1" dirty="0" err="1">
                <a:solidFill>
                  <a:srgbClr val="002060"/>
                </a:solidFill>
              </a:rPr>
              <a:t>載入模型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644" name="Google Shape;1644;p13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45" name="Google Shape;1645;p13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6" name="Google Shape;1646;p13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7" name="Google Shape;1647;p13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8" name="Google Shape;1648;p13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49" name="Google Shape;1649;p13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50" name="Google Shape;1650;p13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1" name="Google Shape;1651;p13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2" name="Google Shape;1652;p13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53" name="Google Shape;1653;p13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1654" name="Google Shape;1654;p137"/>
          <p:cNvSpPr/>
          <p:nvPr/>
        </p:nvSpPr>
        <p:spPr>
          <a:xfrm>
            <a:off x="889248" y="875496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載入Obj模型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5" name="Google Shape;1655;p137"/>
          <p:cNvSpPr/>
          <p:nvPr/>
        </p:nvSpPr>
        <p:spPr>
          <a:xfrm>
            <a:off x="2994112" y="891216"/>
            <a:ext cx="1175552" cy="36876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Obj範例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6" name="Google Shape;1656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3289" y="593304"/>
            <a:ext cx="3396188" cy="4212907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37"/>
          <p:cNvSpPr txBox="1"/>
          <p:nvPr/>
        </p:nvSpPr>
        <p:spPr>
          <a:xfrm>
            <a:off x="1184396" y="1873225"/>
            <a:ext cx="2186815" cy="7386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圖中的人偶並沒有拿著茶壺，是投影後的效果看起來像拿著茶壺。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8" name="Google Shape;1658;p137"/>
          <p:cNvSpPr txBox="1"/>
          <p:nvPr/>
        </p:nvSpPr>
        <p:spPr>
          <a:xfrm>
            <a:off x="1172204" y="1513561"/>
            <a:ext cx="21868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3" name="Google Shape;1663;p35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Google Shape;1664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icrosoft JhengHei"/>
              <a:buNone/>
            </a:pPr>
            <a:r>
              <a:rPr lang="en-US">
                <a:solidFill>
                  <a:srgbClr val="002060"/>
                </a:solidFill>
              </a:rPr>
              <a:t>Lesson 10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665" name="Google Shape;1665;p35"/>
          <p:cNvSpPr/>
          <p:nvPr/>
        </p:nvSpPr>
        <p:spPr>
          <a:xfrm>
            <a:off x="2473565" y="1180990"/>
            <a:ext cx="4572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備註：附加完整程式碼於同資料夾裡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6" name="Google Shape;1666;p35"/>
          <p:cNvSpPr/>
          <p:nvPr/>
        </p:nvSpPr>
        <p:spPr>
          <a:xfrm>
            <a:off x="4389120" y="4587974"/>
            <a:ext cx="2036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下次課堂見囉！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7" name="Google Shape;1667;p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1668" name="Google Shape;1668;p35"/>
          <p:cNvSpPr/>
          <p:nvPr/>
        </p:nvSpPr>
        <p:spPr>
          <a:xfrm>
            <a:off x="2473575" y="2089324"/>
            <a:ext cx="4572000" cy="1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回家作業</a:t>
            </a:r>
            <a:r>
              <a:rPr 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用particle </a:t>
            </a:r>
            <a:r>
              <a:rPr lang="en-US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system畫彗星</a:t>
            </a:r>
            <a:r>
              <a:rPr 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不限方法</a:t>
            </a:r>
            <a:r>
              <a:rPr 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2.自己搜尋Obj檔並讀入，練習讀檔，不能使用附件的檔案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可分成2個檔案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240" name="Google Shape;240;p5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41" name="Google Shape;241;p5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2" name="Google Shape;242;p5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3" name="Google Shape;243;p5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4" name="Google Shape;244;p5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45" name="Google Shape;245;p5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46" name="Google Shape;246;p5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7" name="Google Shape;247;p5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8" name="Google Shape;248;p5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49" name="Google Shape;249;p5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51" name="Google Shape;251;p50"/>
          <p:cNvSpPr txBox="1"/>
          <p:nvPr/>
        </p:nvSpPr>
        <p:spPr>
          <a:xfrm>
            <a:off x="791077" y="1599475"/>
            <a:ext cx="358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Star類別－建構子</a:t>
            </a: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（粒子發射器）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2" name="Google Shape;252;p50"/>
          <p:cNvSpPr txBox="1"/>
          <p:nvPr/>
        </p:nvSpPr>
        <p:spPr>
          <a:xfrm>
            <a:off x="838200" y="1886585"/>
            <a:ext cx="5702808" cy="131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Star的建構子做了下列動作 : 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初始化</a:t>
            </a: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成員變數，並使其角度為0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呼叫函數，使其顏色隨機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3" name="Google Shape;253;p50"/>
          <p:cNvSpPr/>
          <p:nvPr/>
        </p:nvSpPr>
        <p:spPr>
          <a:xfrm>
            <a:off x="1423416" y="3028510"/>
            <a:ext cx="3901440" cy="1415772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 Star(startingDistance, rotationSpeed) {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this.angle = 0;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this.dist = startingDistance;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this.rotationSpeed = rotationSpeed;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 // Set the colors to a starting value.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this.randomiseColors();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0"/>
          <p:cNvSpPr/>
          <p:nvPr/>
        </p:nvSpPr>
        <p:spPr>
          <a:xfrm>
            <a:off x="6983205" y="1008358"/>
            <a:ext cx="865500" cy="545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發射器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" name="Google Shape;232;p48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二、實際畫出粒子系統</a:t>
            </a:r>
            <a:endParaRPr/>
          </a:p>
        </p:txBody>
      </p:sp>
      <p:grpSp>
        <p:nvGrpSpPr>
          <p:cNvPr id="260" name="Google Shape;260;p5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61" name="Google Shape;261;p5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2" name="Google Shape;262;p5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3" name="Google Shape;263;p5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4" name="Google Shape;264;p5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65" name="Google Shape;265;p5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66" name="Google Shape;266;p5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7" name="Google Shape;267;p5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8" name="Google Shape;268;p5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69" name="Google Shape;269;p5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71" name="Google Shape;271;p51"/>
          <p:cNvSpPr txBox="1"/>
          <p:nvPr/>
        </p:nvSpPr>
        <p:spPr>
          <a:xfrm>
            <a:off x="3235568" y="1111785"/>
            <a:ext cx="23361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Star類別－繪製事件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2" name="Google Shape;272;p51"/>
          <p:cNvSpPr/>
          <p:nvPr/>
        </p:nvSpPr>
        <p:spPr>
          <a:xfrm>
            <a:off x="898808" y="2287275"/>
            <a:ext cx="7025992" cy="2800767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Star.prototype.draw = function (tilt, spin, twinkle)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PushMatrix("model");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degToRad(this.angle), [0.0, 1.0, 0.0]);          	mat4.translate(TopMatrix("model"), [this.dist, 0.0, 0.0]);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degToRad(-this.angle), [0.0, 1.0, 0.0]);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degToRad(-tilt), [1.0, 0.0, 0.0]);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if (twinkle) {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gl.uniform3f(shaderProgram.colorUniform, this.twinkleR, this.twinkleG, 			this.twinkleB);             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drawStar(); 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mat4.rotate(TopMatrix("model"), degToRad(spin), [0.0, 0.0, 1.0]);          	gl.uniform3f(shaderProgram.colorUniform, this.r, this.g, this.b);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drawStar();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PopMatrix("model");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1"/>
          <p:cNvSpPr txBox="1"/>
          <p:nvPr/>
        </p:nvSpPr>
        <p:spPr>
          <a:xfrm>
            <a:off x="839840" y="1437130"/>
            <a:ext cx="6682624" cy="95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當星星物件的繪製事件被觸發時－要根據星星屬性與事件屬性畫出星星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根據星星的角度值繞著Y軸旋轉，然後根據星星的距離值移出場景中心。最後場景繞著x軸旋轉-90度(var tilt = 90) 。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4" name="Google Shape;274;p51"/>
          <p:cNvSpPr/>
          <p:nvPr/>
        </p:nvSpPr>
        <p:spPr>
          <a:xfrm>
            <a:off x="1792224" y="2682240"/>
            <a:ext cx="4419600" cy="658368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1"/>
          <p:cNvSpPr/>
          <p:nvPr/>
        </p:nvSpPr>
        <p:spPr>
          <a:xfrm>
            <a:off x="7059300" y="629905"/>
            <a:ext cx="865500" cy="545400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粒子</a:t>
            </a:r>
            <a:endParaRPr sz="16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" name="Google Shape;232;p48"/>
          <p:cNvSpPr/>
          <p:nvPr/>
        </p:nvSpPr>
        <p:spPr>
          <a:xfrm>
            <a:off x="791072" y="1065038"/>
            <a:ext cx="239713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alt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物件導向方式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</TotalTime>
  <Words>4204</Words>
  <Application>Microsoft Macintosh PowerPoint</Application>
  <PresentationFormat>如螢幕大小 (16:9)</PresentationFormat>
  <Paragraphs>800</Paragraphs>
  <Slides>75</Slides>
  <Notes>75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2" baseType="lpstr">
      <vt:lpstr>Microsoft JhengHei</vt:lpstr>
      <vt:lpstr>Noto Sans Symbols</vt:lpstr>
      <vt:lpstr>Arial</vt:lpstr>
      <vt:lpstr>Calibri</vt:lpstr>
      <vt:lpstr>Courier New</vt:lpstr>
      <vt:lpstr>Times New Roman</vt:lpstr>
      <vt:lpstr>Office 佈景主題</vt:lpstr>
      <vt:lpstr>WebGL  Lesson 10</vt:lpstr>
      <vt:lpstr>Outline</vt:lpstr>
      <vt:lpstr>壹、Particle System</vt:lpstr>
      <vt:lpstr>一、簡介Particle System</vt:lpstr>
      <vt:lpstr>一、簡介Particle System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二、實際畫出粒子系統</vt:lpstr>
      <vt:lpstr>貳、載入外部模型檔案</vt:lpstr>
      <vt:lpstr>一、載入外部模型</vt:lpstr>
      <vt:lpstr>二、使用HTTP Request指令</vt:lpstr>
      <vt:lpstr>二、使用HTTP Request指令</vt:lpstr>
      <vt:lpstr>二、使用HTTP Request指令</vt:lpstr>
      <vt:lpstr>二、使用HTTP Request指令</vt:lpstr>
      <vt:lpstr>二、使用HTTP Request指令</vt:lpstr>
      <vt:lpstr>二、使用HTTP Request指令</vt:lpstr>
      <vt:lpstr>二、使用HTTP Request指令</vt:lpstr>
      <vt:lpstr>二、使用HTTP Request指令</vt:lpstr>
      <vt:lpstr>三、走路晃動模擬</vt:lpstr>
      <vt:lpstr>三、走路晃動模擬</vt:lpstr>
      <vt:lpstr>三、走路晃動模擬</vt:lpstr>
      <vt:lpstr>四、Demo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三、載入模型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五、載入模型</vt:lpstr>
      <vt:lpstr>Lesson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 Lesson 10</dc:title>
  <dc:creator>X</dc:creator>
  <cp:lastModifiedBy>a0928063208@gmail.com</cp:lastModifiedBy>
  <cp:revision>48</cp:revision>
  <dcterms:created xsi:type="dcterms:W3CDTF">2020-06-27T07:16:06Z</dcterms:created>
  <dcterms:modified xsi:type="dcterms:W3CDTF">2020-12-02T04:21:46Z</dcterms:modified>
</cp:coreProperties>
</file>